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44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E5001-1112-1CA0-E969-295A48FA0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23110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/>
          <a:lstStyle/>
          <a:p>
            <a:pPr algn="ctr"/>
            <a:r>
              <a:rPr lang="en-US" sz="4000" dirty="0"/>
              <a:t>SEALING AND DESTRUCTION OF JUVENILE RECORDS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3BF39D-AA03-C2D4-0B4D-E5CFF58A9AC4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276999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 STAUTORY OVERVIEW</a:t>
            </a:r>
          </a:p>
        </p:txBody>
      </p:sp>
    </p:spTree>
    <p:extLst>
      <p:ext uri="{BB962C8B-B14F-4D97-AF65-F5344CB8AC3E}">
        <p14:creationId xmlns:p14="http://schemas.microsoft.com/office/powerpoint/2010/main" val="2712549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85572" y="457200"/>
          <a:ext cx="9283063" cy="68842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1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9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0225">
                <a:tc gridSpan="4">
                  <a:txBody>
                    <a:bodyPr/>
                    <a:lstStyle/>
                    <a:p>
                      <a:pPr marL="15240" algn="ctr">
                        <a:lnSpc>
                          <a:spcPts val="193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Destruction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Records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403225">
                        <a:lnSpc>
                          <a:spcPts val="1195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WITH</a:t>
                      </a:r>
                      <a:r>
                        <a:rPr sz="1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ts val="1195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WITHOUT</a:t>
                      </a:r>
                      <a:r>
                        <a:rPr sz="10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DESTRUCTION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ts val="119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PERMISSIBLE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DESTRUCTION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335">
                <a:tc>
                  <a:txBody>
                    <a:bodyPr/>
                    <a:lstStyle/>
                    <a:p>
                      <a:pPr marL="67945">
                        <a:lnSpc>
                          <a:spcPts val="115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court-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ordered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juvenile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161290">
                        <a:lnSpc>
                          <a:spcPct val="101699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safekeeping.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Sealed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inspected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or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released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certain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circumstances.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[§58.256,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5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scheduled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court-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ordered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of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310515">
                        <a:lnSpc>
                          <a:spcPct val="101499"/>
                        </a:lnSpc>
                        <a:spcBef>
                          <a:spcPts val="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based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age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criteria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and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safekeeping.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[§58.253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58.255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5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permanent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destruction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records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90170">
                        <a:lnSpc>
                          <a:spcPct val="10200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pertaining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juvenile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matter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ordered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court.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[§58.263,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5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permanent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destruction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records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288290">
                        <a:lnSpc>
                          <a:spcPct val="101699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authorized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head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entity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facilitate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efficient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storage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maintenance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(i.e.,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“spring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cleaning”. [§58.264].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530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ELIGIBLITY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005"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Matters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17;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or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100330">
                        <a:lnSpc>
                          <a:spcPct val="1171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17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Yrs</a:t>
                      </a:r>
                      <a:r>
                        <a:rPr sz="1000" b="1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Final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Discharge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meet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statutory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requirements. [§58.256(c)</a:t>
                      </a:r>
                      <a:r>
                        <a:rPr sz="1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(1-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5),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indent="-114300">
                        <a:lnSpc>
                          <a:spcPct val="100000"/>
                        </a:lnSpc>
                        <a:spcBef>
                          <a:spcPts val="20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Pending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Delinquent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Conduct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indent="-114300">
                        <a:lnSpc>
                          <a:spcPct val="100000"/>
                        </a:lnSpc>
                        <a:spcBef>
                          <a:spcPts val="204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Never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Certified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Adult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indent="-114300">
                        <a:lnSpc>
                          <a:spcPct val="100000"/>
                        </a:lnSpc>
                        <a:spcBef>
                          <a:spcPts val="204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Adult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Felony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Convictions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marR="149225" indent="-114300">
                        <a:lnSpc>
                          <a:spcPct val="117000"/>
                        </a:lnSpc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Pending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Adult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Charges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(Felony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Jailable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Misdemeanor)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Entire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Record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182245">
                        <a:lnSpc>
                          <a:spcPct val="11700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relates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referral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the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juvenile’s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entire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record. [§58.256(c)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§58.258(a)(2),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Exceptions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Ineligible</a:t>
                      </a:r>
                      <a:r>
                        <a:rPr sz="10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History</a:t>
                      </a:r>
                      <a:r>
                        <a:rPr sz="10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spc="-10" dirty="0">
                          <a:latin typeface="Calibri"/>
                          <a:cs typeface="Calibri"/>
                        </a:rPr>
                        <a:t>Below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b="1" spc="-20" dirty="0">
                          <a:latin typeface="Calibri"/>
                          <a:cs typeface="Calibri"/>
                        </a:rPr>
                        <a:t>CINS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18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meet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statutory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requirements.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[§58.255(a)(1-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4),</a:t>
                      </a:r>
                      <a:r>
                        <a:rPr sz="1000" b="1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51155" indent="-168275">
                        <a:lnSpc>
                          <a:spcPct val="100000"/>
                        </a:lnSpc>
                        <a:spcBef>
                          <a:spcPts val="32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51790" algn="l"/>
                        </a:tabLst>
                      </a:pPr>
                      <a:r>
                        <a:rPr sz="1500" baseline="2777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500" spc="-15" baseline="2777" dirty="0">
                          <a:latin typeface="Calibri"/>
                          <a:cs typeface="Calibri"/>
                        </a:rPr>
                        <a:t> Delinquent </a:t>
                      </a:r>
                      <a:r>
                        <a:rPr sz="1500" baseline="2777" dirty="0">
                          <a:latin typeface="Calibri"/>
                          <a:cs typeface="Calibri"/>
                        </a:rPr>
                        <a:t>Conduct</a:t>
                      </a:r>
                      <a:r>
                        <a:rPr sz="1500" spc="-15" baseline="2777" dirty="0">
                          <a:latin typeface="Calibri"/>
                          <a:cs typeface="Calibri"/>
                        </a:rPr>
                        <a:t> Referrals</a:t>
                      </a:r>
                      <a:endParaRPr sz="1500" baseline="2777">
                        <a:latin typeface="Calibri"/>
                        <a:cs typeface="Calibri"/>
                      </a:endParaRPr>
                    </a:p>
                    <a:p>
                      <a:pPr marL="351155" indent="-172085">
                        <a:lnSpc>
                          <a:spcPct val="100000"/>
                        </a:lnSpc>
                        <a:spcBef>
                          <a:spcPts val="26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5179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Adult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Felony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Convictions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08940" marR="67945" indent="-229235">
                        <a:lnSpc>
                          <a:spcPct val="117000"/>
                        </a:lnSpc>
                        <a:spcBef>
                          <a:spcPts val="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5179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Pending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Adult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Charges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(Felony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Jailable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Misdemeanor)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Matters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 Referral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153035">
                        <a:lnSpc>
                          <a:spcPct val="117000"/>
                        </a:lnSpc>
                        <a:spcBef>
                          <a:spcPts val="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Fingerprints,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photos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 related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custody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event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documents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destroyed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if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referred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juvenile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days.</a:t>
                      </a:r>
                      <a:r>
                        <a:rPr sz="1000" spc="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[§58.001,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Probable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Cause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Finding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205104">
                        <a:lnSpc>
                          <a:spcPct val="117000"/>
                        </a:lnSpc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Destruction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intake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prosecutor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determines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probable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cause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exist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child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engaged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in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conduct.</a:t>
                      </a:r>
                      <a:r>
                        <a:rPr sz="10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[§58.263,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FC]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Matters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479425" indent="446405" algn="just">
                        <a:lnSpc>
                          <a:spcPct val="101600"/>
                        </a:lnSpc>
                        <a:spcBef>
                          <a:spcPts val="62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CINS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Misdemeanors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18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CINS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Alleged,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Adjudicated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21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MISD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Alleged,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Adjudicated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895985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Action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172085">
                        <a:lnSpc>
                          <a:spcPct val="101000"/>
                        </a:lnSpc>
                        <a:spcBef>
                          <a:spcPts val="1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18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Action,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Referral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was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CINS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Delinquent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Conduct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8234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Felony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115570">
                        <a:lnSpc>
                          <a:spcPct val="101499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21</a:t>
                      </a:r>
                      <a:r>
                        <a:rPr sz="1000" b="1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FELONY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Alleged,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Adjudication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31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FELONY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Adjudication</a:t>
                      </a:r>
                      <a:r>
                        <a:rPr sz="10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[§58.264(b),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65405" algn="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Page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4569" y="2602102"/>
            <a:ext cx="2313685" cy="864108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5572" y="457200"/>
          <a:ext cx="9288780" cy="67906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1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9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8115">
                <a:tc>
                  <a:txBody>
                    <a:bodyPr/>
                    <a:lstStyle/>
                    <a:p>
                      <a:pPr marL="403225">
                        <a:lnSpc>
                          <a:spcPts val="115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ts val="115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WITHOUT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DESTRUCTION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ts val="1150"/>
                        </a:lnSpc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PERMISSIBLE</a:t>
                      </a:r>
                      <a:r>
                        <a:rPr sz="10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DESTRUCTION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005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INELIGIBILITY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189">
                <a:tc>
                  <a:txBody>
                    <a:bodyPr/>
                    <a:lstStyle/>
                    <a:p>
                      <a:pPr marL="7131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Ineligible</a:t>
                      </a:r>
                      <a:r>
                        <a:rPr sz="10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History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20040" indent="-170815">
                        <a:lnSpc>
                          <a:spcPct val="100000"/>
                        </a:lnSpc>
                        <a:spcBef>
                          <a:spcPts val="1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004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§58.256(c),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FC;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R="37909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Application/Order</a:t>
                      </a:r>
                      <a:r>
                        <a:rPr sz="1000" b="1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Prohibited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27965" marR="371475" indent="-227965" algn="r"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27965" algn="l"/>
                          <a:tab pos="228600" algn="l"/>
                        </a:tabLst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Determinate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Sentence/Habitual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Felony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Adjudications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indent="-229235">
                        <a:lnSpc>
                          <a:spcPct val="100000"/>
                        </a:lnSpc>
                        <a:spcBef>
                          <a:spcPts val="204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SXO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Registration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Active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Duty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indent="-229235">
                        <a:lnSpc>
                          <a:spcPct val="100000"/>
                        </a:lnSpc>
                        <a:spcBef>
                          <a:spcPts val="204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Committed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TJJD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228600" indent="-228600">
                        <a:lnSpc>
                          <a:spcPct val="117000"/>
                        </a:lnSpc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Committed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Travis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Co.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Facility [§58.256(d)(1-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3),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83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Ineligible</a:t>
                      </a:r>
                      <a:r>
                        <a:rPr sz="10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History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18770" indent="-172085">
                        <a:lnSpc>
                          <a:spcPct val="100000"/>
                        </a:lnSpc>
                        <a:spcBef>
                          <a:spcPts val="1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1940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§58.253(b),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FC;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9085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Exempt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(Sealing)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18770" indent="-172085">
                        <a:lnSpc>
                          <a:spcPct val="100000"/>
                        </a:lnSpc>
                        <a:spcBef>
                          <a:spcPts val="1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1940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Sex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Offender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Registration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Records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18770" indent="-172085">
                        <a:lnSpc>
                          <a:spcPct val="100000"/>
                        </a:lnSpc>
                        <a:spcBef>
                          <a:spcPts val="204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1940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Gang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Database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Records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18770" marR="107950" indent="-171450">
                        <a:lnSpc>
                          <a:spcPct val="117000"/>
                        </a:lnSpc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1940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maintained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TJJD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DPS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statistical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purposes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[§58.252,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1475" marR="368935" indent="118745">
                        <a:lnSpc>
                          <a:spcPts val="1620"/>
                        </a:lnSpc>
                        <a:spcBef>
                          <a:spcPts val="6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Ineligible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Database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Info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Exempt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(Destruction)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20040" indent="-170815">
                        <a:lnSpc>
                          <a:spcPts val="1090"/>
                        </a:lnSpc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004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Sex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Offender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Registration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Records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20040" indent="-170815">
                        <a:lnSpc>
                          <a:spcPct val="100000"/>
                        </a:lnSpc>
                        <a:spcBef>
                          <a:spcPts val="204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004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Gang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Database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Records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19405" marR="107950" indent="-170815">
                        <a:lnSpc>
                          <a:spcPct val="117000"/>
                        </a:lnSpc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004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maintained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TJJD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DPS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statistical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purposes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[§58.252,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194945" indent="365760">
                        <a:lnSpc>
                          <a:spcPct val="101499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Ineligible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Offense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permissible destruction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unless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they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meet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offense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requirements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statute.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[§58.264,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640">
                <a:tc gridSpan="4">
                  <a:txBody>
                    <a:bodyPr/>
                    <a:lstStyle/>
                    <a:p>
                      <a:pPr marR="11430" algn="ctr">
                        <a:lnSpc>
                          <a:spcPts val="118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PROBABLE CAUSE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10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Probable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Cause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182245">
                        <a:lnSpc>
                          <a:spcPct val="101699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destroyed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upon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probable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cause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finding,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JJIS,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based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the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criteria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§58.263,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640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PROCESS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500">
                <a:tc>
                  <a:txBody>
                    <a:bodyPr/>
                    <a:lstStyle/>
                    <a:p>
                      <a:pPr marL="67945" marR="129539">
                        <a:lnSpc>
                          <a:spcPct val="101400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Initiation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Filing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applicant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attorney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behalf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of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applicant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submits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following information: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indent="-114300"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Applicant’s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identifying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Information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marR="73660" indent="-114300">
                        <a:lnSpc>
                          <a:spcPct val="101499"/>
                        </a:lnSpc>
                        <a:spcBef>
                          <a:spcPts val="1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Offense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(offense,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date,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cause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number,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location,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arresting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agency,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TRN/PID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information,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etc.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indent="-114300"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Basis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Eligibility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marR="196850" indent="-114300">
                        <a:lnSpc>
                          <a:spcPct val="101000"/>
                        </a:lnSpc>
                        <a:spcBef>
                          <a:spcPts val="1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Agencies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Entities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w/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Records Verification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000" b="1" spc="-20" dirty="0">
                          <a:latin typeface="Calibri"/>
                          <a:cs typeface="Calibri"/>
                        </a:rPr>
                        <a:t>Fees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Fees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prohibited.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[§58.256(a),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FC].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351155">
                        <a:lnSpc>
                          <a:spcPct val="101000"/>
                        </a:lnSpc>
                        <a:spcBef>
                          <a:spcPts val="34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Initiation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–DPS/JJIS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Search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 Delinquent</a:t>
                      </a:r>
                      <a:r>
                        <a:rPr sz="10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Conduct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910" indent="-229870">
                        <a:lnSpc>
                          <a:spcPct val="100000"/>
                        </a:lnSpc>
                        <a:spcBef>
                          <a:spcPts val="42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5910" algn="l"/>
                          <a:tab pos="29654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DPS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conducts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JJIS/CCH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search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910" indent="-229870"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5910" algn="l"/>
                          <a:tab pos="29654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DPS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sends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notices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CCH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portal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910" marR="93980" indent="-229235">
                        <a:lnSpc>
                          <a:spcPts val="1220"/>
                        </a:lnSpc>
                        <a:spcBef>
                          <a:spcPts val="3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5910" algn="l"/>
                          <a:tab pos="29654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JPD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retrieves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verifies;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sends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list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court.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4922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100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Issues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910" marR="109855" indent="-229235">
                        <a:lnSpc>
                          <a:spcPct val="101499"/>
                        </a:lnSpc>
                        <a:spcBef>
                          <a:spcPts val="40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5910" algn="l"/>
                          <a:tab pos="29654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list contains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discrepancies,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JPD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DPS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work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together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update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and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correct,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needed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910" indent="-229870">
                        <a:lnSpc>
                          <a:spcPct val="100000"/>
                        </a:lnSpc>
                        <a:spcBef>
                          <a:spcPts val="1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5910" algn="l"/>
                          <a:tab pos="29654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ineligible,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further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action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910" marR="98425" indent="-229235" algn="just">
                        <a:lnSpc>
                          <a:spcPct val="101600"/>
                        </a:lnSpc>
                        <a:spcBef>
                          <a:spcPts val="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eligible,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JPD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forwards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list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referral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outcome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court.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[§58.254(f),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FC].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algn="just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Initiation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TJJD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Search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CINS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79375" algn="just">
                        <a:lnSpc>
                          <a:spcPct val="101499"/>
                        </a:lnSpc>
                        <a:spcBef>
                          <a:spcPts val="40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TJJD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CINS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Offense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History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Report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contains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JPD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monthly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extract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CINS-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history.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910" marR="74295" indent="-229235" algn="just">
                        <a:lnSpc>
                          <a:spcPct val="101000"/>
                        </a:lnSpc>
                        <a:spcBef>
                          <a:spcPts val="42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JPD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verifies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sends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list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of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referrals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outcomes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court.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Probable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Cause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Finding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86385" indent="-229235">
                        <a:lnSpc>
                          <a:spcPct val="100000"/>
                        </a:lnSpc>
                        <a:spcBef>
                          <a:spcPts val="1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86385" algn="l"/>
                          <a:tab pos="28702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Intake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finds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PC;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sends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to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Prosecutor;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86385" marR="66675" indent="-228600">
                        <a:lnSpc>
                          <a:spcPct val="117000"/>
                        </a:lnSpc>
                        <a:spcBef>
                          <a:spcPts val="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86385" algn="l"/>
                          <a:tab pos="28702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Upon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referral;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Prosecutor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finds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PC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[§58.263,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86385" indent="-229235">
                        <a:lnSpc>
                          <a:spcPct val="100000"/>
                        </a:lnSpc>
                        <a:spcBef>
                          <a:spcPts val="20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86385" algn="l"/>
                          <a:tab pos="28702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destruction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order.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264160">
                        <a:lnSpc>
                          <a:spcPct val="101000"/>
                        </a:lnSpc>
                        <a:spcBef>
                          <a:spcPts val="34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Resolution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Written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Certification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head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following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entities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may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authorize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permanent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destruction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of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200660">
                        <a:lnSpc>
                          <a:spcPct val="10200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closed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matters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resolution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form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written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certification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in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accordance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§58.264,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FC.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06070" marR="67945" indent="-114300">
                        <a:lnSpc>
                          <a:spcPts val="1220"/>
                        </a:lnSpc>
                        <a:spcBef>
                          <a:spcPts val="3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06705" algn="l"/>
                        </a:tabLst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Board,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Enforcement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Prosecuting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Attorney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06070" marR="365125" indent="-114300">
                        <a:lnSpc>
                          <a:spcPct val="101499"/>
                        </a:lnSpc>
                        <a:spcBef>
                          <a:spcPts val="58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0670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provision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does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juvenile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Clerk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.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[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§58.264(f),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Library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Retention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Schedule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71120" indent="28575">
                        <a:lnSpc>
                          <a:spcPct val="102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guidelines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set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destruction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period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Local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Schedules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PS,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DC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LC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[13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Tex.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Admin.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Code,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165100">
                        <a:lnSpc>
                          <a:spcPts val="1220"/>
                        </a:lnSpc>
                        <a:spcBef>
                          <a:spcPts val="3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§7.125]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local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rules.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[§58.264(a),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65405" algn="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Page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85572" y="457200"/>
          <a:ext cx="9288780" cy="6799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1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9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8115">
                <a:tc>
                  <a:txBody>
                    <a:bodyPr/>
                    <a:lstStyle/>
                    <a:p>
                      <a:pPr marL="403225">
                        <a:lnSpc>
                          <a:spcPts val="115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ts val="115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WITHOUT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DESTRUCTION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ts val="1150"/>
                        </a:lnSpc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PERMISSIBLE</a:t>
                      </a:r>
                      <a:r>
                        <a:rPr sz="10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DESTRUCTION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005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HEARING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96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Options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Hearing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may,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discretion,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order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181610">
                        <a:lnSpc>
                          <a:spcPct val="10100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without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hearing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application.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[§58.256(e);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§58.257,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Denial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257175">
                        <a:lnSpc>
                          <a:spcPct val="10100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deny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application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without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hearing.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[§58.256(e),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Notice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Hearing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40665" marR="64769" indent="-114300">
                        <a:lnSpc>
                          <a:spcPct val="101600"/>
                        </a:lnSpc>
                        <a:spcBef>
                          <a:spcPts val="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4130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hearing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held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later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than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60</a:t>
                      </a:r>
                      <a:r>
                        <a:rPr sz="975" baseline="42735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975" spc="89" baseline="427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day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receipt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application.</a:t>
                      </a:r>
                      <a:r>
                        <a:rPr sz="100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[§58.257,(a)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(b),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FC)]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1F5F"/>
                        </a:buClr>
                        <a:buFont typeface="Wingdings"/>
                        <a:buChar char=""/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40665" marR="125730" indent="-114300">
                        <a:lnSpc>
                          <a:spcPct val="102000"/>
                        </a:lnSpc>
                        <a:spcBef>
                          <a:spcPts val="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4130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shall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give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reasonable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notice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hearing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to: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lvl="1" indent="-114300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Applicant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(subject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records)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lvl="1" indent="-114300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Applicant’s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attorney,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lvl="1" indent="-114300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Prosecutor;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marR="489584" lvl="1" indent="-114300">
                        <a:lnSpc>
                          <a:spcPct val="102000"/>
                        </a:lnSpc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Entities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believed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possess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records;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11480" lvl="1" indent="-114300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person.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Hearing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shall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issue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order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234315">
                        <a:lnSpc>
                          <a:spcPct val="101499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60</a:t>
                      </a:r>
                      <a:r>
                        <a:rPr sz="975" baseline="42735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975" spc="75" baseline="427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day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receiving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notice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juvenile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probation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department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[§58.255(c),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spc="-20" dirty="0">
                          <a:latin typeface="Calibri"/>
                          <a:cs typeface="Calibri"/>
                        </a:rPr>
                        <a:t>None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destruction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§58.263,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FC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is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104775">
                        <a:lnSpc>
                          <a:spcPct val="101699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triggered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upon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administrative determination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of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probable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cause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by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probation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department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intake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prosecuting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attorney.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spc="-20" dirty="0">
                          <a:latin typeface="Calibri"/>
                          <a:cs typeface="Calibri"/>
                        </a:rPr>
                        <a:t>None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Permissible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destruction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147955">
                        <a:lnSpc>
                          <a:spcPct val="101699"/>
                        </a:lnSpc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administrative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determination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agency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entity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exists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efficiency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convenience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 the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record holders.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640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ORDER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986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Order,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73025">
                        <a:lnSpc>
                          <a:spcPts val="1220"/>
                        </a:lnSpc>
                        <a:spcBef>
                          <a:spcPts val="3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contain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§58.258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(1-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5),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FC,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including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54965" indent="-173355">
                        <a:lnSpc>
                          <a:spcPts val="1185"/>
                        </a:lnSpc>
                        <a:buFont typeface="Wingdings"/>
                        <a:buChar char=""/>
                        <a:tabLst>
                          <a:tab pos="35560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Identifying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information;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54965" marR="139065" indent="-172720">
                        <a:lnSpc>
                          <a:spcPts val="1220"/>
                        </a:lnSpc>
                        <a:spcBef>
                          <a:spcPts val="35"/>
                        </a:spcBef>
                        <a:buFont typeface="Wingdings"/>
                        <a:buChar char=""/>
                        <a:tabLst>
                          <a:tab pos="35560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instance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DC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CINS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alleged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referred;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54965" indent="-173355">
                        <a:lnSpc>
                          <a:spcPts val="1185"/>
                        </a:lnSpc>
                        <a:buFont typeface="Wingdings"/>
                        <a:buChar char=""/>
                        <a:tabLst>
                          <a:tab pos="35560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Date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county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offense;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54965" marR="219075" indent="-172720">
                        <a:lnSpc>
                          <a:spcPts val="1230"/>
                        </a:lnSpc>
                        <a:spcBef>
                          <a:spcPts val="30"/>
                        </a:spcBef>
                        <a:buFont typeface="Wingdings"/>
                        <a:buChar char=""/>
                        <a:tabLst>
                          <a:tab pos="35560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petition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filed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cause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number,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county,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court;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54965" indent="-173355">
                        <a:lnSpc>
                          <a:spcPts val="1175"/>
                        </a:lnSpc>
                        <a:buFont typeface="Wingdings"/>
                        <a:buChar char=""/>
                        <a:tabLst>
                          <a:tab pos="35560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List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entities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believed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possess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549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records.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Upon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Entry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Order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indent="-22923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issued within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60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days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95250" indent="-228600">
                        <a:lnSpc>
                          <a:spcPct val="101000"/>
                        </a:lnSpc>
                        <a:spcBef>
                          <a:spcPts val="15"/>
                        </a:spcBef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Entities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take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actions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in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statute.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Order,</a:t>
                      </a:r>
                      <a:r>
                        <a:rPr sz="10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Without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127000">
                        <a:lnSpc>
                          <a:spcPts val="1220"/>
                        </a:lnSpc>
                        <a:spcBef>
                          <a:spcPts val="3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contain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information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213995">
                        <a:lnSpc>
                          <a:spcPts val="12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§58.258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(1-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5),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FC.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000" i="1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0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i="1" spc="-20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000" i="1" spc="-10" dirty="0">
                          <a:latin typeface="Calibri"/>
                          <a:cs typeface="Calibri"/>
                        </a:rPr>
                        <a:t>Application)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Upon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Entry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Order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910" indent="-229870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Wingdings"/>
                        <a:buChar char=""/>
                        <a:tabLst>
                          <a:tab pos="295910" algn="l"/>
                          <a:tab pos="29654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issued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60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days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910" marR="95250" indent="-229235">
                        <a:lnSpc>
                          <a:spcPct val="102000"/>
                        </a:lnSpc>
                        <a:buFont typeface="Wingdings"/>
                        <a:buChar char=""/>
                        <a:tabLst>
                          <a:tab pos="295910" algn="l"/>
                          <a:tab pos="29654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Entities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take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actions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in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statute.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Destruction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Order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mandatory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destroy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issued.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Compliance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 Entity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 Resolution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106045">
                        <a:lnSpc>
                          <a:spcPts val="1220"/>
                        </a:lnSpc>
                        <a:spcBef>
                          <a:spcPts val="3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agency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entity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choose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the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appropriate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method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destruction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based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local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policies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practices.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5405" algn="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Page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85572" y="457200"/>
          <a:ext cx="9288780" cy="6739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1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9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560">
                <a:tc>
                  <a:txBody>
                    <a:bodyPr/>
                    <a:lstStyle/>
                    <a:p>
                      <a:pPr marL="403225">
                        <a:lnSpc>
                          <a:spcPts val="117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ts val="117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WITHOUT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DESTRUCTION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ts val="1170"/>
                        </a:lnSpc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PERMISSIBLE</a:t>
                      </a:r>
                      <a:r>
                        <a:rPr sz="10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DESTRUCTION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40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ACTIONS</a:t>
                      </a:r>
                      <a:r>
                        <a:rPr sz="10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UPON</a:t>
                      </a:r>
                      <a:r>
                        <a:rPr sz="1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RECEIPT</a:t>
                      </a:r>
                      <a:r>
                        <a:rPr sz="1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ORDER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7680">
                <a:tc rowSpan="5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Place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considered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sealed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are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110489">
                        <a:lnSpc>
                          <a:spcPct val="101699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destroyed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but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stored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manner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allows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access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by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custodian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entity possessing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records.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[§58.259(b),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61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days…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DPS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must: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210185" indent="-228600">
                        <a:lnSpc>
                          <a:spcPct val="102000"/>
                        </a:lnSpc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Limit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access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TJJD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research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statistical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studies;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indent="-229235">
                        <a:lnSpc>
                          <a:spcPct val="100000"/>
                        </a:lnSpc>
                        <a:spcBef>
                          <a:spcPts val="1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Destroy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records,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incl.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DNA;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171450" indent="-228600">
                        <a:lnSpc>
                          <a:spcPct val="102000"/>
                        </a:lnSpc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Send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written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verification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juvenile court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TJJD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must: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208915" indent="-228600">
                        <a:lnSpc>
                          <a:spcPct val="101499"/>
                        </a:lnSpc>
                        <a:spcBef>
                          <a:spcPts val="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Seal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than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those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exempt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§58.252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(records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statistical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purposes);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171450" indent="-228600">
                        <a:lnSpc>
                          <a:spcPct val="102000"/>
                        </a:lnSpc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Send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written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verification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juvenile court.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365760">
                        <a:lnSpc>
                          <a:spcPct val="102200"/>
                        </a:lnSpc>
                        <a:spcBef>
                          <a:spcPts val="59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Agency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Entity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Providing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Custody,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Supervision,</a:t>
                      </a:r>
                      <a:r>
                        <a:rPr sz="1000" b="1" spc="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00" b="1" spc="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must: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indent="-229235"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Seal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;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171450" indent="-228600">
                        <a:lnSpc>
                          <a:spcPct val="101000"/>
                        </a:lnSpc>
                        <a:spcBef>
                          <a:spcPts val="1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Send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written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verification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juvenile court.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Entity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Receiving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must: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indent="-229235"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Send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court;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indent="-229235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Arial"/>
                        <a:buChar char="•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Delete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index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references;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155575" indent="-228600">
                        <a:lnSpc>
                          <a:spcPct val="102000"/>
                        </a:lnSpc>
                        <a:buFont typeface="Arial"/>
                        <a:buChar char="•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Send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written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verification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deletion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court.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algn="just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 Records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304165" algn="just">
                        <a:lnSpc>
                          <a:spcPct val="10200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entity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shall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provide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written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verification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30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days.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[§58.259(e),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10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(JCMS)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205740">
                        <a:lnSpc>
                          <a:spcPct val="101499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records.</a:t>
                      </a:r>
                      <a:r>
                        <a:rPr sz="10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No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should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deleted.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i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ealing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Place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000" i="1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00" i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i="1" dirty="0">
                          <a:latin typeface="Calibri"/>
                          <a:cs typeface="Calibri"/>
                        </a:rPr>
                        <a:t>actions</a:t>
                      </a:r>
                      <a:r>
                        <a:rPr sz="1000" i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i="1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i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i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i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i="1" spc="-10" dirty="0">
                          <a:latin typeface="Calibri"/>
                          <a:cs typeface="Calibri"/>
                        </a:rPr>
                        <a:t>Application.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10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(JCMS)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112395">
                        <a:lnSpc>
                          <a:spcPts val="1220"/>
                        </a:lnSpc>
                        <a:spcBef>
                          <a:spcPts val="3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records.</a:t>
                      </a:r>
                      <a:r>
                        <a:rPr sz="10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Case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should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deleted.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Upon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Entry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Order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Destruction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involves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irretrievable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148590">
                        <a:lnSpc>
                          <a:spcPct val="101699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elimination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holders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physical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electronic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records,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except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those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exempt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§58.252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(records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statistical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purposes).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10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(JCMS)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140970">
                        <a:lnSpc>
                          <a:spcPct val="101499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records.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Case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should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deleted.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 marR="148590">
                        <a:lnSpc>
                          <a:spcPct val="101600"/>
                        </a:lnSpc>
                        <a:spcBef>
                          <a:spcPts val="335"/>
                        </a:spcBef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Compliance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 Entity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 Resolution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Destruction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involves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irretrievable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elimination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holders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physical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electronic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records,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except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those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exempt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§58.252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(records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statistical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purposes).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5275" marR="230504" indent="-228600">
                        <a:lnSpc>
                          <a:spcPct val="102000"/>
                        </a:lnSpc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5275" algn="l"/>
                          <a:tab pos="295910" algn="l"/>
                        </a:tabLst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Physical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include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computer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files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other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electronic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storage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media.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9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95275" indent="-229235">
                        <a:lnSpc>
                          <a:spcPts val="1135"/>
                        </a:lnSpc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5275" algn="l"/>
                          <a:tab pos="295910" algn="l"/>
                        </a:tabLst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Electronic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considered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275" marR="65405">
                        <a:lnSpc>
                          <a:spcPct val="10200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destroyed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electronic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and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index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deleted.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7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95275" marR="147320" indent="-228600">
                        <a:lnSpc>
                          <a:spcPct val="102000"/>
                        </a:lnSpc>
                        <a:spcBef>
                          <a:spcPts val="51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5275" algn="l"/>
                          <a:tab pos="295910" algn="l"/>
                        </a:tabLst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Destroying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paper records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converted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electronic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“destruction”.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23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10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(JCMS)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6675" marR="112395">
                        <a:lnSpc>
                          <a:spcPct val="101499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records.</a:t>
                      </a:r>
                      <a:r>
                        <a:rPr sz="1000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Case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should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deleted.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2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95885" algn="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Page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85572" y="457200"/>
          <a:ext cx="9288780" cy="6614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1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9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8115">
                <a:tc>
                  <a:txBody>
                    <a:bodyPr/>
                    <a:lstStyle/>
                    <a:p>
                      <a:pPr marL="403225">
                        <a:lnSpc>
                          <a:spcPts val="115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ts val="115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WITHOUT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APPLICAITON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DESTRUCTION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ts val="1150"/>
                        </a:lnSpc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PERMISSIBLE</a:t>
                      </a:r>
                      <a:r>
                        <a:rPr sz="10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DESTRUCTION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005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INSPECTION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AND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RELEASE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AFTER</a:t>
                      </a:r>
                      <a:r>
                        <a:rPr sz="10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SEALING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427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Inspection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Release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196850" indent="-228600">
                        <a:lnSpc>
                          <a:spcPts val="1220"/>
                        </a:lnSpc>
                        <a:spcBef>
                          <a:spcPts val="35"/>
                        </a:spcBef>
                        <a:buFont typeface="Arial"/>
                        <a:buChar char="•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petitions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court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unseal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reason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indent="-229235">
                        <a:lnSpc>
                          <a:spcPts val="1170"/>
                        </a:lnSpc>
                        <a:buFont typeface="Arial"/>
                        <a:buChar char="•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Prosecutor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ask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unseal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to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review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possible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in: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754380" lvl="1" indent="-22923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–"/>
                        <a:tabLst>
                          <a:tab pos="754380" algn="l"/>
                          <a:tab pos="75501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Capital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prosecution;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754380" marR="310515" lvl="1" indent="-229235">
                        <a:lnSpc>
                          <a:spcPct val="101000"/>
                        </a:lnSpc>
                        <a:spcBef>
                          <a:spcPts val="10"/>
                        </a:spcBef>
                        <a:buFont typeface="Arial"/>
                        <a:buChar char="–"/>
                        <a:tabLst>
                          <a:tab pos="754380" algn="l"/>
                          <a:tab pos="755015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enhancement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under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Sec.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12.42,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Penal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Code.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131445" indent="-228600">
                        <a:lnSpc>
                          <a:spcPct val="102000"/>
                        </a:lnSpc>
                        <a:buFont typeface="Arial"/>
                        <a:buChar char="•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Court,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TDCJ,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TJJD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request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sex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offender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screening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purposes.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[§58.260,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Inspect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Release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183515" indent="-228600">
                        <a:lnSpc>
                          <a:spcPct val="102000"/>
                        </a:lnSpc>
                        <a:buFont typeface="Arial"/>
                        <a:buChar char="•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issue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release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petitioner.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304165">
                        <a:lnSpc>
                          <a:spcPct val="101000"/>
                        </a:lnSpc>
                        <a:spcBef>
                          <a:spcPts val="345"/>
                        </a:spcBef>
                      </a:pPr>
                      <a:r>
                        <a:rPr sz="1000" b="1" i="1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00" b="1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inspection</a:t>
                      </a:r>
                      <a:r>
                        <a:rPr sz="1000" b="1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b="1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release</a:t>
                      </a:r>
                      <a:r>
                        <a:rPr sz="1000" b="1" i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spc="-10" dirty="0">
                          <a:latin typeface="Calibri"/>
                          <a:cs typeface="Calibri"/>
                        </a:rPr>
                        <a:t>records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sealed</a:t>
                      </a:r>
                      <a:r>
                        <a:rPr sz="10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spc="-10" dirty="0">
                          <a:latin typeface="Calibri"/>
                          <a:cs typeface="Calibri"/>
                        </a:rPr>
                        <a:t>application.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spc="-20" dirty="0">
                          <a:latin typeface="Calibri"/>
                          <a:cs typeface="Calibri"/>
                        </a:rPr>
                        <a:t>None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spc="-20" dirty="0">
                          <a:latin typeface="Calibri"/>
                          <a:cs typeface="Calibri"/>
                        </a:rPr>
                        <a:t>None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640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712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Juvenile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67310">
                        <a:lnSpc>
                          <a:spcPts val="1220"/>
                        </a:lnSpc>
                        <a:spcBef>
                          <a:spcPts val="3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adjudications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are vacated</a:t>
                      </a:r>
                      <a:r>
                        <a:rPr sz="1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proceedings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dismissed as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they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never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153035">
                        <a:lnSpc>
                          <a:spcPts val="12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occurred.</a:t>
                      </a:r>
                      <a:r>
                        <a:rPr sz="1000" spc="3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he/she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was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subject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ts val="1185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matter: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indent="-11493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proceeding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119380" indent="-114300">
                        <a:lnSpc>
                          <a:spcPts val="1220"/>
                        </a:lnSpc>
                        <a:spcBef>
                          <a:spcPts val="35"/>
                        </a:spcBef>
                        <a:buFont typeface="Arial"/>
                        <a:buChar char="•"/>
                        <a:tabLst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housing,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employment,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admission,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licensure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application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311150" indent="-114300">
                        <a:lnSpc>
                          <a:spcPts val="1220"/>
                        </a:lnSpc>
                        <a:spcBef>
                          <a:spcPts val="10"/>
                        </a:spcBef>
                        <a:buFont typeface="Arial"/>
                        <a:buChar char="•"/>
                        <a:tabLst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private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benefit;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indent="-229235">
                        <a:lnSpc>
                          <a:spcPts val="1170"/>
                        </a:lnSpc>
                        <a:buFont typeface="Arial"/>
                        <a:buChar char="•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Info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fact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they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100965">
                        <a:lnSpc>
                          <a:spcPct val="10200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once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existed</a:t>
                      </a:r>
                      <a:r>
                        <a:rPr sz="10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denial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existence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cannot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used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against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person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any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manner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181610" indent="-228600">
                        <a:lnSpc>
                          <a:spcPts val="123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296545" algn="l"/>
                          <a:tab pos="29718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cannot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waive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protected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status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records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 marR="73025">
                        <a:lnSpc>
                          <a:spcPct val="101699"/>
                        </a:lnSpc>
                        <a:spcBef>
                          <a:spcPts val="57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“Records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Exist”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receipt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sealing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entity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respond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that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person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matter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exists.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[§58.259(c),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173990">
                        <a:lnSpc>
                          <a:spcPct val="101699"/>
                        </a:lnSpc>
                        <a:spcBef>
                          <a:spcPts val="335"/>
                        </a:spcBef>
                      </a:pPr>
                      <a:r>
                        <a:rPr sz="1000" b="1" i="1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effect</a:t>
                      </a:r>
                      <a:r>
                        <a:rPr sz="1000" b="1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sealing</a:t>
                      </a:r>
                      <a:r>
                        <a:rPr sz="1000" b="1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spc="-10" dirty="0">
                          <a:latin typeface="Calibri"/>
                          <a:cs typeface="Calibri"/>
                        </a:rPr>
                        <a:t>(with/without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application)</a:t>
                      </a:r>
                      <a:r>
                        <a:rPr sz="10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b="1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000" b="1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record</a:t>
                      </a:r>
                      <a:r>
                        <a:rPr sz="1000" b="1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i="1" dirty="0">
                          <a:latin typeface="Calibri"/>
                          <a:cs typeface="Calibri"/>
                        </a:rPr>
                        <a:t>holders.</a:t>
                      </a:r>
                      <a:r>
                        <a:rPr sz="1000" b="1" i="1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[§2583.259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58.261,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6675" marR="73025">
                        <a:lnSpc>
                          <a:spcPct val="101699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“Records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Exist”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receipt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sealing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order,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entity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respond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that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person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matter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exists.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[§58.259(c),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FC]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Juvenile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138430">
                        <a:lnSpc>
                          <a:spcPct val="101499"/>
                        </a:lnSpc>
                        <a:spcBef>
                          <a:spcPts val="40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non-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suited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dismissed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based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probable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cause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treated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all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purposes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it never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occurred.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Juvenile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275" marR="99695" indent="-228600">
                        <a:lnSpc>
                          <a:spcPts val="1220"/>
                        </a:lnSpc>
                        <a:spcBef>
                          <a:spcPts val="3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5275" algn="l"/>
                          <a:tab pos="29591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no</a:t>
                      </a:r>
                      <a:r>
                        <a:rPr sz="10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statutory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request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type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of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275" marR="151130">
                        <a:lnSpc>
                          <a:spcPts val="1210"/>
                        </a:lnSpc>
                        <a:spcBef>
                          <a:spcPts val="1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destruction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deny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existence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record.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1000" b="1" spc="-20" dirty="0">
                          <a:latin typeface="Calibri"/>
                          <a:cs typeface="Calibri"/>
                        </a:rPr>
                        <a:t>JJIS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5275" marR="118745" indent="-228600">
                        <a:lnSpc>
                          <a:spcPts val="1220"/>
                        </a:lnSpc>
                        <a:spcBef>
                          <a:spcPts val="3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295275" algn="l"/>
                          <a:tab pos="295910" algn="l"/>
                        </a:tabLst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Although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destroyed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at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local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level,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JJIS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not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removed.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5405" algn="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Page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7418578" y="6324346"/>
            <a:ext cx="1165860" cy="7620"/>
          </a:xfrm>
          <a:custGeom>
            <a:avLst/>
            <a:gdLst/>
            <a:ahLst/>
            <a:cxnLst/>
            <a:rect l="l" t="t" r="r" b="b"/>
            <a:pathLst>
              <a:path w="1165859" h="7620">
                <a:moveTo>
                  <a:pt x="1165859" y="0"/>
                </a:moveTo>
                <a:lnTo>
                  <a:pt x="0" y="0"/>
                </a:lnTo>
                <a:lnTo>
                  <a:pt x="0" y="7619"/>
                </a:lnTo>
                <a:lnTo>
                  <a:pt x="1165859" y="7619"/>
                </a:lnTo>
                <a:lnTo>
                  <a:pt x="116585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1996</Words>
  <Application>Microsoft Office PowerPoint</Application>
  <PresentationFormat>Custom</PresentationFormat>
  <Paragraphs>315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Office Theme</vt:lpstr>
      <vt:lpstr>SEALING AND DESTRUCTION OF JUVENILE RECORDS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SEALING AND DESTRUCTION OF JUVENILE RECORDS</dc:title>
  <dc:creator>Nydia Thomas</dc:creator>
  <cp:lastModifiedBy>Gavriella Roisman</cp:lastModifiedBy>
  <cp:revision>1</cp:revision>
  <dcterms:created xsi:type="dcterms:W3CDTF">2022-08-01T22:11:29Z</dcterms:created>
  <dcterms:modified xsi:type="dcterms:W3CDTF">2022-08-01T22:13:08Z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2018-02-12T00:00:00Z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2022-08-01T00:00:00Z</vt:filetime>
  </property>
  <property fmtid="{D5CDD505-2E9C-101B-9397-08002B2CF9AE}" pid="5" name="Producer">
    <vt:lpwstr>Microsoft® Word 2010</vt:lpwstr>
  </property>
</Properties>
</file>