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Kanit" pitchFamily="2" charset="-34"/>
      <p:regular r:id="rId13"/>
      <p:bold r:id="rId14"/>
      <p:italic r:id="rId15"/>
      <p:boldItalic r:id="rId16"/>
    </p:embeddedFont>
    <p:embeddedFont>
      <p:font typeface="Pontano Sans" pitchFamily="2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148" d="100"/>
          <a:sy n="148" d="100"/>
        </p:scale>
        <p:origin x="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a5ad0bb2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a5ad0bb2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b139634eb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b139634eb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139634eb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b139634eb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139634eb9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139634eb9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a38b439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a38b439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139634eb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139634eb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a5ad0bb2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a5ad0bb2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139634eb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139634eb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b1e088968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b1e088968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959150" y="1249550"/>
            <a:ext cx="5225700" cy="24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Kanit"/>
              <a:buNone/>
              <a:defRPr sz="6400">
                <a:latin typeface="Kanit"/>
                <a:ea typeface="Kanit"/>
                <a:cs typeface="Kanit"/>
                <a:sym typeface="Kani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37550" y="3774772"/>
            <a:ext cx="2868900" cy="3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ntano Sans"/>
                <a:ea typeface="Pontano Sans"/>
                <a:cs typeface="Pontano Sans"/>
                <a:sym typeface="Pontano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012275" y="2154677"/>
            <a:ext cx="4498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7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2057325" y="3391951"/>
            <a:ext cx="24087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2006175" y="1261900"/>
            <a:ext cx="2511000" cy="7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8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2842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147398"/>
            <a:ext cx="7704000" cy="35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300"/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1243138" y="1447325"/>
            <a:ext cx="2950800" cy="28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2"/>
          </p:nvPr>
        </p:nvSpPr>
        <p:spPr>
          <a:xfrm>
            <a:off x="4950063" y="1447325"/>
            <a:ext cx="2950800" cy="28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4495400" y="1975806"/>
            <a:ext cx="2867700" cy="169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>
                <a:solidFill>
                  <a:schemeClr val="accent5"/>
                </a:solidFill>
              </a:defRPr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316450" y="1471194"/>
            <a:ext cx="3225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1851850" y="1782300"/>
            <a:ext cx="5440200" cy="157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2056950" y="1496263"/>
            <a:ext cx="5030100" cy="128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ubTitle" idx="1"/>
          </p:nvPr>
        </p:nvSpPr>
        <p:spPr>
          <a:xfrm>
            <a:off x="3129600" y="2869725"/>
            <a:ext cx="2884800" cy="6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4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1248450" y="889050"/>
            <a:ext cx="6647100" cy="17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1326150" y="1822775"/>
            <a:ext cx="6491700" cy="132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1326150" y="3172523"/>
            <a:ext cx="6491700" cy="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ubTitle" idx="1"/>
          </p:nvPr>
        </p:nvSpPr>
        <p:spPr>
          <a:xfrm>
            <a:off x="599596" y="1760887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subTitle" idx="2"/>
          </p:nvPr>
        </p:nvSpPr>
        <p:spPr>
          <a:xfrm>
            <a:off x="724546" y="2184665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3" hasCustomPrompt="1"/>
          </p:nvPr>
        </p:nvSpPr>
        <p:spPr>
          <a:xfrm>
            <a:off x="905746" y="1390975"/>
            <a:ext cx="18117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4"/>
          </p:nvPr>
        </p:nvSpPr>
        <p:spPr>
          <a:xfrm>
            <a:off x="3211800" y="1760887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5"/>
          </p:nvPr>
        </p:nvSpPr>
        <p:spPr>
          <a:xfrm>
            <a:off x="3484950" y="2184665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6" hasCustomPrompt="1"/>
          </p:nvPr>
        </p:nvSpPr>
        <p:spPr>
          <a:xfrm>
            <a:off x="3666150" y="1390975"/>
            <a:ext cx="18117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7"/>
          </p:nvPr>
        </p:nvSpPr>
        <p:spPr>
          <a:xfrm>
            <a:off x="6120398" y="1760887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8"/>
          </p:nvPr>
        </p:nvSpPr>
        <p:spPr>
          <a:xfrm>
            <a:off x="6245348" y="2184665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9" hasCustomPrompt="1"/>
          </p:nvPr>
        </p:nvSpPr>
        <p:spPr>
          <a:xfrm>
            <a:off x="6426548" y="1390975"/>
            <a:ext cx="18117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13"/>
          </p:nvPr>
        </p:nvSpPr>
        <p:spPr>
          <a:xfrm>
            <a:off x="599596" y="351051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14"/>
          </p:nvPr>
        </p:nvSpPr>
        <p:spPr>
          <a:xfrm>
            <a:off x="724546" y="393429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5" hasCustomPrompt="1"/>
          </p:nvPr>
        </p:nvSpPr>
        <p:spPr>
          <a:xfrm>
            <a:off x="905746" y="3140600"/>
            <a:ext cx="18117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6"/>
          </p:nvPr>
        </p:nvSpPr>
        <p:spPr>
          <a:xfrm>
            <a:off x="3360000" y="351051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7"/>
          </p:nvPr>
        </p:nvSpPr>
        <p:spPr>
          <a:xfrm>
            <a:off x="3484950" y="393429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8" hasCustomPrompt="1"/>
          </p:nvPr>
        </p:nvSpPr>
        <p:spPr>
          <a:xfrm>
            <a:off x="3666150" y="3140600"/>
            <a:ext cx="18117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9"/>
          </p:nvPr>
        </p:nvSpPr>
        <p:spPr>
          <a:xfrm>
            <a:off x="6120398" y="351051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20"/>
          </p:nvPr>
        </p:nvSpPr>
        <p:spPr>
          <a:xfrm>
            <a:off x="6245348" y="393429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21" hasCustomPrompt="1"/>
          </p:nvPr>
        </p:nvSpPr>
        <p:spPr>
          <a:xfrm>
            <a:off x="6426548" y="3140600"/>
            <a:ext cx="18117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1753200" y="1021950"/>
            <a:ext cx="5637600" cy="309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1897050" y="3505771"/>
            <a:ext cx="53499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2156250" y="1378250"/>
            <a:ext cx="4831500" cy="20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CUSTOM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subTitle" idx="1"/>
          </p:nvPr>
        </p:nvSpPr>
        <p:spPr>
          <a:xfrm>
            <a:off x="1192250" y="1857225"/>
            <a:ext cx="2834400" cy="23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ubTitle" idx="2"/>
          </p:nvPr>
        </p:nvSpPr>
        <p:spPr>
          <a:xfrm>
            <a:off x="1216975" y="1257650"/>
            <a:ext cx="3222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body" idx="1"/>
          </p:nvPr>
        </p:nvSpPr>
        <p:spPr>
          <a:xfrm>
            <a:off x="5089475" y="2354284"/>
            <a:ext cx="2867700" cy="11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>
                <a:solidFill>
                  <a:schemeClr val="accent5"/>
                </a:solidFill>
              </a:defRPr>
            </a:lvl1pPr>
            <a:lvl2pPr marL="91440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4910525" y="1636300"/>
            <a:ext cx="3225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599596" y="2420940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ubTitle" idx="2"/>
          </p:nvPr>
        </p:nvSpPr>
        <p:spPr>
          <a:xfrm>
            <a:off x="724546" y="2900608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ubTitle" idx="3"/>
          </p:nvPr>
        </p:nvSpPr>
        <p:spPr>
          <a:xfrm>
            <a:off x="3211800" y="2420940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4"/>
          </p:nvPr>
        </p:nvSpPr>
        <p:spPr>
          <a:xfrm>
            <a:off x="3484950" y="2900608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5"/>
          </p:nvPr>
        </p:nvSpPr>
        <p:spPr>
          <a:xfrm>
            <a:off x="6120398" y="2420940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ubTitle" idx="6"/>
          </p:nvPr>
        </p:nvSpPr>
        <p:spPr>
          <a:xfrm>
            <a:off x="6245348" y="2900608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ubTitle" idx="1"/>
          </p:nvPr>
        </p:nvSpPr>
        <p:spPr>
          <a:xfrm>
            <a:off x="599596" y="153456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ubTitle" idx="2"/>
          </p:nvPr>
        </p:nvSpPr>
        <p:spPr>
          <a:xfrm>
            <a:off x="724546" y="195834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subTitle" idx="3"/>
          </p:nvPr>
        </p:nvSpPr>
        <p:spPr>
          <a:xfrm>
            <a:off x="3211800" y="1534562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4"/>
          </p:nvPr>
        </p:nvSpPr>
        <p:spPr>
          <a:xfrm>
            <a:off x="3484950" y="195834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ubTitle" idx="5"/>
          </p:nvPr>
        </p:nvSpPr>
        <p:spPr>
          <a:xfrm>
            <a:off x="6120398" y="153456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6"/>
          </p:nvPr>
        </p:nvSpPr>
        <p:spPr>
          <a:xfrm>
            <a:off x="6245348" y="195834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7"/>
          </p:nvPr>
        </p:nvSpPr>
        <p:spPr>
          <a:xfrm>
            <a:off x="599596" y="327426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8"/>
          </p:nvPr>
        </p:nvSpPr>
        <p:spPr>
          <a:xfrm>
            <a:off x="724546" y="369804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ubTitle" idx="9"/>
          </p:nvPr>
        </p:nvSpPr>
        <p:spPr>
          <a:xfrm>
            <a:off x="3211800" y="3274262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13"/>
          </p:nvPr>
        </p:nvSpPr>
        <p:spPr>
          <a:xfrm>
            <a:off x="3484950" y="369804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ubTitle" idx="14"/>
          </p:nvPr>
        </p:nvSpPr>
        <p:spPr>
          <a:xfrm>
            <a:off x="6120398" y="327426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ubTitle" idx="15"/>
          </p:nvPr>
        </p:nvSpPr>
        <p:spPr>
          <a:xfrm>
            <a:off x="6245348" y="369804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3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ubTitle" idx="1"/>
          </p:nvPr>
        </p:nvSpPr>
        <p:spPr>
          <a:xfrm>
            <a:off x="1981664" y="1696375"/>
            <a:ext cx="21741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2"/>
          </p:nvPr>
        </p:nvSpPr>
        <p:spPr>
          <a:xfrm>
            <a:off x="1961010" y="2170978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3"/>
          </p:nvPr>
        </p:nvSpPr>
        <p:spPr>
          <a:xfrm>
            <a:off x="5008890" y="1681300"/>
            <a:ext cx="21741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4"/>
          </p:nvPr>
        </p:nvSpPr>
        <p:spPr>
          <a:xfrm>
            <a:off x="5008889" y="2155904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5"/>
          </p:nvPr>
        </p:nvSpPr>
        <p:spPr>
          <a:xfrm>
            <a:off x="1961164" y="3512275"/>
            <a:ext cx="21741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6"/>
          </p:nvPr>
        </p:nvSpPr>
        <p:spPr>
          <a:xfrm>
            <a:off x="1961010" y="3986878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7"/>
          </p:nvPr>
        </p:nvSpPr>
        <p:spPr>
          <a:xfrm>
            <a:off x="5008890" y="3497206"/>
            <a:ext cx="21741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ubTitle" idx="8"/>
          </p:nvPr>
        </p:nvSpPr>
        <p:spPr>
          <a:xfrm>
            <a:off x="5008889" y="3971810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1"/>
          </p:nvPr>
        </p:nvSpPr>
        <p:spPr>
          <a:xfrm>
            <a:off x="1295300" y="1725900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None/>
              <a:defRPr sz="20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2"/>
          </p:nvPr>
        </p:nvSpPr>
        <p:spPr>
          <a:xfrm>
            <a:off x="1568450" y="2434025"/>
            <a:ext cx="2174100" cy="11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ubTitle" idx="3"/>
          </p:nvPr>
        </p:nvSpPr>
        <p:spPr>
          <a:xfrm>
            <a:off x="5175150" y="1725912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None/>
              <a:defRPr sz="20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4"/>
          </p:nvPr>
        </p:nvSpPr>
        <p:spPr>
          <a:xfrm>
            <a:off x="5448300" y="2434059"/>
            <a:ext cx="2174100" cy="11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3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ubTitle" idx="1"/>
          </p:nvPr>
        </p:nvSpPr>
        <p:spPr>
          <a:xfrm>
            <a:off x="1194050" y="3550925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None/>
              <a:defRPr sz="20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subTitle" idx="2"/>
          </p:nvPr>
        </p:nvSpPr>
        <p:spPr>
          <a:xfrm>
            <a:off x="1467213" y="3904035"/>
            <a:ext cx="2174100" cy="7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subTitle" idx="3"/>
          </p:nvPr>
        </p:nvSpPr>
        <p:spPr>
          <a:xfrm>
            <a:off x="4882613" y="3550937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None/>
              <a:defRPr sz="20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subTitle" idx="4"/>
          </p:nvPr>
        </p:nvSpPr>
        <p:spPr>
          <a:xfrm>
            <a:off x="5155775" y="3904057"/>
            <a:ext cx="2174100" cy="7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3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ubTitle" idx="1"/>
          </p:nvPr>
        </p:nvSpPr>
        <p:spPr>
          <a:xfrm>
            <a:off x="1222438" y="1357750"/>
            <a:ext cx="28353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None/>
              <a:defRPr sz="20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ubTitle" idx="2"/>
          </p:nvPr>
        </p:nvSpPr>
        <p:spPr>
          <a:xfrm>
            <a:off x="1222438" y="1857725"/>
            <a:ext cx="2835300" cy="22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■"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○"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■"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○"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■"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○"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Char char="■"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subTitle" idx="3"/>
          </p:nvPr>
        </p:nvSpPr>
        <p:spPr>
          <a:xfrm>
            <a:off x="5086264" y="1357750"/>
            <a:ext cx="2835300" cy="3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None/>
              <a:defRPr sz="20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ubTitle" idx="4"/>
          </p:nvPr>
        </p:nvSpPr>
        <p:spPr>
          <a:xfrm>
            <a:off x="5086264" y="1857725"/>
            <a:ext cx="2835300" cy="22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■"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○"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■"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○"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■"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○"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Char char="■"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3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1248450" y="44502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ubTitle" idx="1"/>
          </p:nvPr>
        </p:nvSpPr>
        <p:spPr>
          <a:xfrm>
            <a:off x="724546" y="3807986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ubTitle" idx="2"/>
          </p:nvPr>
        </p:nvSpPr>
        <p:spPr>
          <a:xfrm>
            <a:off x="3484950" y="3807986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subTitle" idx="3"/>
          </p:nvPr>
        </p:nvSpPr>
        <p:spPr>
          <a:xfrm>
            <a:off x="6245348" y="3807986"/>
            <a:ext cx="217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title" idx="4" hasCustomPrompt="1"/>
          </p:nvPr>
        </p:nvSpPr>
        <p:spPr>
          <a:xfrm>
            <a:off x="724550" y="2882875"/>
            <a:ext cx="2174100" cy="4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 idx="5" hasCustomPrompt="1"/>
          </p:nvPr>
        </p:nvSpPr>
        <p:spPr>
          <a:xfrm>
            <a:off x="3484950" y="2882875"/>
            <a:ext cx="2174100" cy="4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6" name="Google Shape;126;p23"/>
          <p:cNvSpPr txBox="1">
            <a:spLocks noGrp="1"/>
          </p:cNvSpPr>
          <p:nvPr>
            <p:ph type="title" idx="6" hasCustomPrompt="1"/>
          </p:nvPr>
        </p:nvSpPr>
        <p:spPr>
          <a:xfrm>
            <a:off x="6245350" y="2882875"/>
            <a:ext cx="2174100" cy="4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" name="Google Shape;127;p23"/>
          <p:cNvSpPr txBox="1">
            <a:spLocks noGrp="1"/>
          </p:cNvSpPr>
          <p:nvPr>
            <p:ph type="subTitle" idx="7"/>
          </p:nvPr>
        </p:nvSpPr>
        <p:spPr>
          <a:xfrm>
            <a:off x="599596" y="345020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subTitle" idx="8"/>
          </p:nvPr>
        </p:nvSpPr>
        <p:spPr>
          <a:xfrm>
            <a:off x="3211800" y="3450202"/>
            <a:ext cx="2720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subTitle" idx="9"/>
          </p:nvPr>
        </p:nvSpPr>
        <p:spPr>
          <a:xfrm>
            <a:off x="6120398" y="3450202"/>
            <a:ext cx="24240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nit"/>
              <a:buNone/>
              <a:defRPr sz="2000" b="1"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ctrTitle"/>
          </p:nvPr>
        </p:nvSpPr>
        <p:spPr>
          <a:xfrm>
            <a:off x="1959150" y="682120"/>
            <a:ext cx="5225700" cy="90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Kanit"/>
              <a:buNone/>
              <a:defRPr sz="7200">
                <a:solidFill>
                  <a:schemeClr val="accent2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Kanit"/>
              <a:buNone/>
              <a:defRPr sz="52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subTitle" idx="1"/>
          </p:nvPr>
        </p:nvSpPr>
        <p:spPr>
          <a:xfrm>
            <a:off x="2462400" y="1547283"/>
            <a:ext cx="4219200" cy="13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1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3" name="Google Shape;133;p24"/>
          <p:cNvSpPr txBox="1"/>
          <p:nvPr/>
        </p:nvSpPr>
        <p:spPr>
          <a:xfrm>
            <a:off x="2828400" y="3448525"/>
            <a:ext cx="3487200" cy="6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accent1"/>
                </a:solidFill>
                <a:latin typeface="Pontano Sans"/>
                <a:ea typeface="Pontano Sans"/>
                <a:cs typeface="Pontano Sans"/>
                <a:sym typeface="Pontano Sans"/>
              </a:rPr>
              <a:t>CREDITS: This presentation template was created by </a:t>
            </a:r>
            <a:r>
              <a:rPr lang="en-GB" sz="1200" b="1">
                <a:solidFill>
                  <a:schemeClr val="accent1"/>
                </a:solidFill>
                <a:uFill>
                  <a:noFill/>
                </a:uFill>
                <a:latin typeface="Pontano Sans"/>
                <a:ea typeface="Pontano Sans"/>
                <a:cs typeface="Pontano Sans"/>
                <a:sym typeface="Pontano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-GB" sz="1200">
                <a:solidFill>
                  <a:schemeClr val="accent1"/>
                </a:solidFill>
                <a:latin typeface="Pontano Sans"/>
                <a:ea typeface="Pontano Sans"/>
                <a:cs typeface="Pontano Sans"/>
                <a:sym typeface="Pontano Sans"/>
              </a:rPr>
              <a:t>, including icons by </a:t>
            </a:r>
            <a:r>
              <a:rPr lang="en-GB" sz="1200" b="1">
                <a:solidFill>
                  <a:schemeClr val="accent1"/>
                </a:solidFill>
                <a:uFill>
                  <a:noFill/>
                </a:uFill>
                <a:latin typeface="Pontano Sans"/>
                <a:ea typeface="Pontano Sans"/>
                <a:cs typeface="Pontano Sans"/>
                <a:sym typeface="Pontano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-GB" sz="1200">
                <a:solidFill>
                  <a:schemeClr val="accent1"/>
                </a:solidFill>
                <a:latin typeface="Pontano Sans"/>
                <a:ea typeface="Pontano Sans"/>
                <a:cs typeface="Pontano Sans"/>
                <a:sym typeface="Pontano Sans"/>
              </a:rPr>
              <a:t>, and infographics &amp; images by </a:t>
            </a:r>
            <a:r>
              <a:rPr lang="en-GB" sz="1200" b="1">
                <a:solidFill>
                  <a:schemeClr val="accent1"/>
                </a:solidFill>
                <a:uFill>
                  <a:noFill/>
                </a:uFill>
                <a:latin typeface="Pontano Sans"/>
                <a:ea typeface="Pontano Sans"/>
                <a:cs typeface="Pontano Sans"/>
                <a:sym typeface="Pontano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accent1"/>
              </a:solidFill>
              <a:latin typeface="Pontano Sans"/>
              <a:ea typeface="Pontano Sans"/>
              <a:cs typeface="Pontano Sans"/>
              <a:sym typeface="Pontano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5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5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anit"/>
              <a:buNone/>
              <a:defRPr sz="28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nit"/>
              <a:buNone/>
              <a:defRPr sz="28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ontano Sans"/>
              <a:buChar char="●"/>
              <a:defRPr sz="1800"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ntano Sans"/>
              <a:buChar char="○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ntano Sans"/>
              <a:buChar char="■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ntano Sans"/>
              <a:buChar char="●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ntano Sans"/>
              <a:buChar char="○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ntano Sans"/>
              <a:buChar char="■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ntano Sans"/>
              <a:buChar char="●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ntano Sans"/>
              <a:buChar char="○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Pontano Sans"/>
              <a:buChar char="■"/>
              <a:defRPr>
                <a:solidFill>
                  <a:schemeClr val="accent5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ericanbar.org/groups/public_interest/child_law/resources/child_law_practiceonline/child_law_practice/vol-36/may-june-2017/motivational-interviewing--counseling-clients-in-challenging-co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americanbar.org/groups/public_education/resources/law_related_education_network/how_courts_work/directexam/#:~:text=The%20questions%20they%20ask%20of,both%20direct%20and%20circumstantial%20evidence.&amp;text=Lawyers%20generally%20may%20not%20ask,in%20effect%20prompting%20the%20witn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>
            <a:spLocks noGrp="1"/>
          </p:cNvSpPr>
          <p:nvPr>
            <p:ph type="ctrTitle"/>
          </p:nvPr>
        </p:nvSpPr>
        <p:spPr>
          <a:xfrm>
            <a:off x="1959150" y="1249550"/>
            <a:ext cx="5225700" cy="24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Motivational </a:t>
            </a:r>
            <a:r>
              <a:rPr lang="en-GB">
                <a:solidFill>
                  <a:schemeClr val="accent2"/>
                </a:solidFill>
              </a:rPr>
              <a:t>Interviewing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44" name="Google Shape;144;p30"/>
          <p:cNvSpPr txBox="1">
            <a:spLocks noGrp="1"/>
          </p:cNvSpPr>
          <p:nvPr>
            <p:ph type="subTitle" idx="1"/>
          </p:nvPr>
        </p:nvSpPr>
        <p:spPr>
          <a:xfrm>
            <a:off x="3137550" y="3774772"/>
            <a:ext cx="2868900" cy="3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Lone Star Justice Alliance </a:t>
            </a:r>
            <a:endParaRPr sz="1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Training Product 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>
            <a:spLocks noGrp="1"/>
          </p:cNvSpPr>
          <p:nvPr>
            <p:ph type="title"/>
          </p:nvPr>
        </p:nvSpPr>
        <p:spPr>
          <a:xfrm>
            <a:off x="1270600" y="1632875"/>
            <a:ext cx="6419100" cy="31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accent2"/>
                </a:solidFill>
              </a:rPr>
              <a:t>Motivational Interviewing</a:t>
            </a:r>
            <a:r>
              <a:rPr lang="en-GB" sz="3000"/>
              <a:t> is a directive, client-centered counseling style for eliciting behavior change by helping clients explore and resolve ambivalence.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title"/>
          </p:nvPr>
        </p:nvSpPr>
        <p:spPr>
          <a:xfrm>
            <a:off x="-1006925" y="169475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Stages of </a:t>
            </a:r>
            <a:r>
              <a:rPr lang="en-GB">
                <a:solidFill>
                  <a:schemeClr val="accent2"/>
                </a:solidFill>
              </a:rPr>
              <a:t>Change 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55" name="Google Shape;15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725" y="844225"/>
            <a:ext cx="4764837" cy="4096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title"/>
          </p:nvPr>
        </p:nvSpPr>
        <p:spPr>
          <a:xfrm>
            <a:off x="724650" y="1194050"/>
            <a:ext cx="7694700" cy="17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Start Where The Client Is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>
            <a:spLocks noGrp="1"/>
          </p:cNvSpPr>
          <p:nvPr>
            <p:ph type="title"/>
          </p:nvPr>
        </p:nvSpPr>
        <p:spPr>
          <a:xfrm>
            <a:off x="51025" y="139900"/>
            <a:ext cx="8541900" cy="7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is </a:t>
            </a:r>
            <a:r>
              <a:rPr lang="en-GB">
                <a:solidFill>
                  <a:schemeClr val="accent2"/>
                </a:solidFill>
              </a:rPr>
              <a:t>Motivational Interviewing</a:t>
            </a:r>
            <a:r>
              <a:rPr lang="en-GB"/>
              <a:t> Different?</a:t>
            </a:r>
            <a:endParaRPr/>
          </a:p>
        </p:txBody>
      </p:sp>
      <p:grpSp>
        <p:nvGrpSpPr>
          <p:cNvPr id="166" name="Google Shape;166;p34"/>
          <p:cNvGrpSpPr/>
          <p:nvPr/>
        </p:nvGrpSpPr>
        <p:grpSpPr>
          <a:xfrm>
            <a:off x="2868216" y="3032287"/>
            <a:ext cx="359679" cy="321833"/>
            <a:chOff x="4670239" y="1541599"/>
            <a:chExt cx="359679" cy="321833"/>
          </a:xfrm>
        </p:grpSpPr>
        <p:sp>
          <p:nvSpPr>
            <p:cNvPr id="167" name="Google Shape;167;p34"/>
            <p:cNvSpPr/>
            <p:nvPr/>
          </p:nvSpPr>
          <p:spPr>
            <a:xfrm>
              <a:off x="4818790" y="1606787"/>
              <a:ext cx="28838" cy="49687"/>
            </a:xfrm>
            <a:custGeom>
              <a:avLst/>
              <a:gdLst/>
              <a:ahLst/>
              <a:cxnLst/>
              <a:rect l="l" t="t" r="r" b="b"/>
              <a:pathLst>
                <a:path w="906" h="1561" extrusionOk="0">
                  <a:moveTo>
                    <a:pt x="429" y="298"/>
                  </a:moveTo>
                  <a:lnTo>
                    <a:pt x="429" y="584"/>
                  </a:lnTo>
                  <a:cubicBezTo>
                    <a:pt x="310" y="537"/>
                    <a:pt x="287" y="489"/>
                    <a:pt x="287" y="429"/>
                  </a:cubicBezTo>
                  <a:cubicBezTo>
                    <a:pt x="287" y="346"/>
                    <a:pt x="358" y="310"/>
                    <a:pt x="429" y="298"/>
                  </a:cubicBezTo>
                  <a:close/>
                  <a:moveTo>
                    <a:pt x="537" y="882"/>
                  </a:moveTo>
                  <a:cubicBezTo>
                    <a:pt x="656" y="929"/>
                    <a:pt x="680" y="989"/>
                    <a:pt x="680" y="1060"/>
                  </a:cubicBezTo>
                  <a:cubicBezTo>
                    <a:pt x="680" y="1132"/>
                    <a:pt x="620" y="1191"/>
                    <a:pt x="537" y="1203"/>
                  </a:cubicBezTo>
                  <a:lnTo>
                    <a:pt x="537" y="882"/>
                  </a:lnTo>
                  <a:close/>
                  <a:moveTo>
                    <a:pt x="477" y="1"/>
                  </a:moveTo>
                  <a:cubicBezTo>
                    <a:pt x="441" y="1"/>
                    <a:pt x="418" y="13"/>
                    <a:pt x="418" y="48"/>
                  </a:cubicBezTo>
                  <a:lnTo>
                    <a:pt x="418" y="108"/>
                  </a:lnTo>
                  <a:cubicBezTo>
                    <a:pt x="191" y="132"/>
                    <a:pt x="48" y="251"/>
                    <a:pt x="48" y="477"/>
                  </a:cubicBezTo>
                  <a:cubicBezTo>
                    <a:pt x="48" y="715"/>
                    <a:pt x="227" y="787"/>
                    <a:pt x="418" y="870"/>
                  </a:cubicBezTo>
                  <a:lnTo>
                    <a:pt x="418" y="1239"/>
                  </a:lnTo>
                  <a:cubicBezTo>
                    <a:pt x="310" y="1215"/>
                    <a:pt x="263" y="1191"/>
                    <a:pt x="179" y="1120"/>
                  </a:cubicBezTo>
                  <a:cubicBezTo>
                    <a:pt x="159" y="1104"/>
                    <a:pt x="138" y="1096"/>
                    <a:pt x="118" y="1096"/>
                  </a:cubicBezTo>
                  <a:cubicBezTo>
                    <a:pt x="93" y="1096"/>
                    <a:pt x="69" y="1110"/>
                    <a:pt x="48" y="1144"/>
                  </a:cubicBezTo>
                  <a:cubicBezTo>
                    <a:pt x="1" y="1203"/>
                    <a:pt x="1" y="1263"/>
                    <a:pt x="48" y="1310"/>
                  </a:cubicBezTo>
                  <a:cubicBezTo>
                    <a:pt x="120" y="1418"/>
                    <a:pt x="287" y="1465"/>
                    <a:pt x="418" y="1465"/>
                  </a:cubicBezTo>
                  <a:lnTo>
                    <a:pt x="418" y="1513"/>
                  </a:lnTo>
                  <a:cubicBezTo>
                    <a:pt x="418" y="1549"/>
                    <a:pt x="441" y="1560"/>
                    <a:pt x="477" y="1560"/>
                  </a:cubicBezTo>
                  <a:cubicBezTo>
                    <a:pt x="501" y="1560"/>
                    <a:pt x="537" y="1549"/>
                    <a:pt x="537" y="1513"/>
                  </a:cubicBezTo>
                  <a:lnTo>
                    <a:pt x="537" y="1429"/>
                  </a:lnTo>
                  <a:cubicBezTo>
                    <a:pt x="727" y="1406"/>
                    <a:pt x="894" y="1263"/>
                    <a:pt x="894" y="1025"/>
                  </a:cubicBezTo>
                  <a:cubicBezTo>
                    <a:pt x="906" y="787"/>
                    <a:pt x="763" y="703"/>
                    <a:pt x="549" y="632"/>
                  </a:cubicBezTo>
                  <a:lnTo>
                    <a:pt x="549" y="286"/>
                  </a:lnTo>
                  <a:cubicBezTo>
                    <a:pt x="596" y="286"/>
                    <a:pt x="644" y="298"/>
                    <a:pt x="680" y="334"/>
                  </a:cubicBezTo>
                  <a:cubicBezTo>
                    <a:pt x="707" y="341"/>
                    <a:pt x="738" y="363"/>
                    <a:pt x="771" y="363"/>
                  </a:cubicBezTo>
                  <a:cubicBezTo>
                    <a:pt x="795" y="363"/>
                    <a:pt x="821" y="351"/>
                    <a:pt x="846" y="310"/>
                  </a:cubicBezTo>
                  <a:cubicBezTo>
                    <a:pt x="882" y="275"/>
                    <a:pt x="894" y="215"/>
                    <a:pt x="834" y="167"/>
                  </a:cubicBezTo>
                  <a:cubicBezTo>
                    <a:pt x="763" y="108"/>
                    <a:pt x="644" y="96"/>
                    <a:pt x="537" y="96"/>
                  </a:cubicBezTo>
                  <a:lnTo>
                    <a:pt x="537" y="48"/>
                  </a:lnTo>
                  <a:cubicBezTo>
                    <a:pt x="537" y="13"/>
                    <a:pt x="501" y="1"/>
                    <a:pt x="4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4"/>
            <p:cNvSpPr/>
            <p:nvPr/>
          </p:nvSpPr>
          <p:spPr>
            <a:xfrm>
              <a:off x="4875256" y="1557896"/>
              <a:ext cx="82281" cy="82663"/>
            </a:xfrm>
            <a:custGeom>
              <a:avLst/>
              <a:gdLst/>
              <a:ahLst/>
              <a:cxnLst/>
              <a:rect l="l" t="t" r="r" b="b"/>
              <a:pathLst>
                <a:path w="2585" h="2597" extrusionOk="0">
                  <a:moveTo>
                    <a:pt x="1287" y="310"/>
                  </a:moveTo>
                  <a:cubicBezTo>
                    <a:pt x="1823" y="310"/>
                    <a:pt x="2275" y="751"/>
                    <a:pt x="2275" y="1299"/>
                  </a:cubicBezTo>
                  <a:cubicBezTo>
                    <a:pt x="2263" y="1834"/>
                    <a:pt x="1823" y="2275"/>
                    <a:pt x="1287" y="2275"/>
                  </a:cubicBezTo>
                  <a:cubicBezTo>
                    <a:pt x="751" y="2275"/>
                    <a:pt x="310" y="1846"/>
                    <a:pt x="310" y="1299"/>
                  </a:cubicBezTo>
                  <a:cubicBezTo>
                    <a:pt x="310" y="763"/>
                    <a:pt x="739" y="310"/>
                    <a:pt x="1287" y="310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99"/>
                  </a:cubicBezTo>
                  <a:cubicBezTo>
                    <a:pt x="1" y="2013"/>
                    <a:pt x="572" y="2596"/>
                    <a:pt x="1287" y="2596"/>
                  </a:cubicBezTo>
                  <a:cubicBezTo>
                    <a:pt x="2001" y="2596"/>
                    <a:pt x="2585" y="2013"/>
                    <a:pt x="2585" y="1299"/>
                  </a:cubicBezTo>
                  <a:cubicBezTo>
                    <a:pt x="2585" y="584"/>
                    <a:pt x="2001" y="1"/>
                    <a:pt x="1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4"/>
            <p:cNvSpPr/>
            <p:nvPr/>
          </p:nvSpPr>
          <p:spPr>
            <a:xfrm>
              <a:off x="4775215" y="1541599"/>
              <a:ext cx="199001" cy="147850"/>
            </a:xfrm>
            <a:custGeom>
              <a:avLst/>
              <a:gdLst/>
              <a:ahLst/>
              <a:cxnLst/>
              <a:rect l="l" t="t" r="r" b="b"/>
              <a:pathLst>
                <a:path w="6252" h="4645" extrusionOk="0">
                  <a:moveTo>
                    <a:pt x="1834" y="1811"/>
                  </a:moveTo>
                  <a:cubicBezTo>
                    <a:pt x="2168" y="1811"/>
                    <a:pt x="2465" y="1989"/>
                    <a:pt x="2644" y="2239"/>
                  </a:cubicBezTo>
                  <a:cubicBezTo>
                    <a:pt x="2680" y="2394"/>
                    <a:pt x="2739" y="2525"/>
                    <a:pt x="2799" y="2656"/>
                  </a:cubicBezTo>
                  <a:cubicBezTo>
                    <a:pt x="2799" y="2704"/>
                    <a:pt x="2811" y="2751"/>
                    <a:pt x="2811" y="2787"/>
                  </a:cubicBezTo>
                  <a:cubicBezTo>
                    <a:pt x="2811" y="3335"/>
                    <a:pt x="2382" y="3775"/>
                    <a:pt x="1834" y="3775"/>
                  </a:cubicBezTo>
                  <a:cubicBezTo>
                    <a:pt x="1298" y="3775"/>
                    <a:pt x="846" y="3347"/>
                    <a:pt x="846" y="2787"/>
                  </a:cubicBezTo>
                  <a:cubicBezTo>
                    <a:pt x="846" y="2251"/>
                    <a:pt x="1275" y="1811"/>
                    <a:pt x="1834" y="1811"/>
                  </a:cubicBezTo>
                  <a:close/>
                  <a:moveTo>
                    <a:pt x="1834" y="1263"/>
                  </a:moveTo>
                  <a:cubicBezTo>
                    <a:pt x="2108" y="1263"/>
                    <a:pt x="2382" y="1334"/>
                    <a:pt x="2620" y="1489"/>
                  </a:cubicBezTo>
                  <a:cubicBezTo>
                    <a:pt x="2608" y="1561"/>
                    <a:pt x="2608" y="1644"/>
                    <a:pt x="2584" y="1727"/>
                  </a:cubicBezTo>
                  <a:cubicBezTo>
                    <a:pt x="2382" y="1572"/>
                    <a:pt x="2108" y="1465"/>
                    <a:pt x="1822" y="1465"/>
                  </a:cubicBezTo>
                  <a:cubicBezTo>
                    <a:pt x="1120" y="1465"/>
                    <a:pt x="536" y="2049"/>
                    <a:pt x="536" y="2763"/>
                  </a:cubicBezTo>
                  <a:cubicBezTo>
                    <a:pt x="536" y="3477"/>
                    <a:pt x="1108" y="4061"/>
                    <a:pt x="1822" y="4061"/>
                  </a:cubicBezTo>
                  <a:cubicBezTo>
                    <a:pt x="2453" y="4061"/>
                    <a:pt x="2953" y="3632"/>
                    <a:pt x="3096" y="3049"/>
                  </a:cubicBezTo>
                  <a:cubicBezTo>
                    <a:pt x="3156" y="3108"/>
                    <a:pt x="3215" y="3156"/>
                    <a:pt x="3275" y="3216"/>
                  </a:cubicBezTo>
                  <a:cubicBezTo>
                    <a:pt x="3084" y="3870"/>
                    <a:pt x="2501" y="4299"/>
                    <a:pt x="1834" y="4299"/>
                  </a:cubicBezTo>
                  <a:cubicBezTo>
                    <a:pt x="1001" y="4299"/>
                    <a:pt x="310" y="3608"/>
                    <a:pt x="310" y="2775"/>
                  </a:cubicBezTo>
                  <a:cubicBezTo>
                    <a:pt x="310" y="1942"/>
                    <a:pt x="1001" y="1263"/>
                    <a:pt x="1834" y="1263"/>
                  </a:cubicBezTo>
                  <a:close/>
                  <a:moveTo>
                    <a:pt x="4430" y="1"/>
                  </a:moveTo>
                  <a:cubicBezTo>
                    <a:pt x="3644" y="1"/>
                    <a:pt x="2977" y="501"/>
                    <a:pt x="2703" y="1203"/>
                  </a:cubicBezTo>
                  <a:cubicBezTo>
                    <a:pt x="2441" y="1049"/>
                    <a:pt x="2144" y="977"/>
                    <a:pt x="1834" y="977"/>
                  </a:cubicBezTo>
                  <a:cubicBezTo>
                    <a:pt x="822" y="977"/>
                    <a:pt x="1" y="1799"/>
                    <a:pt x="1" y="2811"/>
                  </a:cubicBezTo>
                  <a:cubicBezTo>
                    <a:pt x="1" y="3823"/>
                    <a:pt x="822" y="4644"/>
                    <a:pt x="1834" y="4644"/>
                  </a:cubicBezTo>
                  <a:cubicBezTo>
                    <a:pt x="2608" y="4644"/>
                    <a:pt x="3287" y="4168"/>
                    <a:pt x="3561" y="3430"/>
                  </a:cubicBezTo>
                  <a:cubicBezTo>
                    <a:pt x="3811" y="3573"/>
                    <a:pt x="4108" y="3656"/>
                    <a:pt x="4430" y="3656"/>
                  </a:cubicBezTo>
                  <a:cubicBezTo>
                    <a:pt x="4846" y="3656"/>
                    <a:pt x="5251" y="3513"/>
                    <a:pt x="5585" y="3251"/>
                  </a:cubicBezTo>
                  <a:cubicBezTo>
                    <a:pt x="5894" y="3001"/>
                    <a:pt x="6132" y="2632"/>
                    <a:pt x="6216" y="2239"/>
                  </a:cubicBezTo>
                  <a:cubicBezTo>
                    <a:pt x="6228" y="2144"/>
                    <a:pt x="6192" y="2049"/>
                    <a:pt x="6097" y="2037"/>
                  </a:cubicBezTo>
                  <a:cubicBezTo>
                    <a:pt x="6086" y="2035"/>
                    <a:pt x="6076" y="2035"/>
                    <a:pt x="6065" y="2035"/>
                  </a:cubicBezTo>
                  <a:cubicBezTo>
                    <a:pt x="5991" y="2035"/>
                    <a:pt x="5917" y="2072"/>
                    <a:pt x="5906" y="2156"/>
                  </a:cubicBezTo>
                  <a:cubicBezTo>
                    <a:pt x="5739" y="2835"/>
                    <a:pt x="5144" y="3335"/>
                    <a:pt x="4430" y="3335"/>
                  </a:cubicBezTo>
                  <a:cubicBezTo>
                    <a:pt x="3882" y="3335"/>
                    <a:pt x="3394" y="3037"/>
                    <a:pt x="3120" y="2561"/>
                  </a:cubicBezTo>
                  <a:cubicBezTo>
                    <a:pt x="3096" y="2406"/>
                    <a:pt x="3037" y="2263"/>
                    <a:pt x="2965" y="2120"/>
                  </a:cubicBezTo>
                  <a:cubicBezTo>
                    <a:pt x="2763" y="1191"/>
                    <a:pt x="3477" y="310"/>
                    <a:pt x="4430" y="310"/>
                  </a:cubicBezTo>
                  <a:cubicBezTo>
                    <a:pt x="5144" y="310"/>
                    <a:pt x="5739" y="787"/>
                    <a:pt x="5906" y="1489"/>
                  </a:cubicBezTo>
                  <a:cubicBezTo>
                    <a:pt x="5916" y="1560"/>
                    <a:pt x="5986" y="1613"/>
                    <a:pt x="6058" y="1613"/>
                  </a:cubicBezTo>
                  <a:cubicBezTo>
                    <a:pt x="6071" y="1613"/>
                    <a:pt x="6084" y="1612"/>
                    <a:pt x="6097" y="1608"/>
                  </a:cubicBezTo>
                  <a:cubicBezTo>
                    <a:pt x="6192" y="1584"/>
                    <a:pt x="6251" y="1501"/>
                    <a:pt x="6216" y="1406"/>
                  </a:cubicBezTo>
                  <a:cubicBezTo>
                    <a:pt x="6132" y="1013"/>
                    <a:pt x="5906" y="656"/>
                    <a:pt x="5585" y="394"/>
                  </a:cubicBezTo>
                  <a:cubicBezTo>
                    <a:pt x="5251" y="132"/>
                    <a:pt x="4846" y="1"/>
                    <a:pt x="44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4"/>
            <p:cNvSpPr/>
            <p:nvPr/>
          </p:nvSpPr>
          <p:spPr>
            <a:xfrm>
              <a:off x="4901803" y="1574957"/>
              <a:ext cx="28838" cy="50069"/>
            </a:xfrm>
            <a:custGeom>
              <a:avLst/>
              <a:gdLst/>
              <a:ahLst/>
              <a:cxnLst/>
              <a:rect l="l" t="t" r="r" b="b"/>
              <a:pathLst>
                <a:path w="906" h="1573" extrusionOk="0">
                  <a:moveTo>
                    <a:pt x="429" y="322"/>
                  </a:moveTo>
                  <a:lnTo>
                    <a:pt x="429" y="596"/>
                  </a:lnTo>
                  <a:cubicBezTo>
                    <a:pt x="310" y="548"/>
                    <a:pt x="274" y="513"/>
                    <a:pt x="274" y="453"/>
                  </a:cubicBezTo>
                  <a:cubicBezTo>
                    <a:pt x="274" y="358"/>
                    <a:pt x="358" y="334"/>
                    <a:pt x="429" y="322"/>
                  </a:cubicBezTo>
                  <a:close/>
                  <a:moveTo>
                    <a:pt x="512" y="894"/>
                  </a:moveTo>
                  <a:cubicBezTo>
                    <a:pt x="631" y="941"/>
                    <a:pt x="667" y="1001"/>
                    <a:pt x="667" y="1072"/>
                  </a:cubicBezTo>
                  <a:cubicBezTo>
                    <a:pt x="667" y="1167"/>
                    <a:pt x="608" y="1215"/>
                    <a:pt x="512" y="1227"/>
                  </a:cubicBezTo>
                  <a:lnTo>
                    <a:pt x="512" y="894"/>
                  </a:lnTo>
                  <a:close/>
                  <a:moveTo>
                    <a:pt x="453" y="1"/>
                  </a:moveTo>
                  <a:cubicBezTo>
                    <a:pt x="429" y="1"/>
                    <a:pt x="393" y="24"/>
                    <a:pt x="393" y="48"/>
                  </a:cubicBezTo>
                  <a:lnTo>
                    <a:pt x="393" y="108"/>
                  </a:lnTo>
                  <a:cubicBezTo>
                    <a:pt x="167" y="132"/>
                    <a:pt x="24" y="251"/>
                    <a:pt x="24" y="477"/>
                  </a:cubicBezTo>
                  <a:cubicBezTo>
                    <a:pt x="24" y="715"/>
                    <a:pt x="203" y="798"/>
                    <a:pt x="393" y="870"/>
                  </a:cubicBezTo>
                  <a:lnTo>
                    <a:pt x="393" y="1239"/>
                  </a:lnTo>
                  <a:cubicBezTo>
                    <a:pt x="286" y="1227"/>
                    <a:pt x="250" y="1179"/>
                    <a:pt x="155" y="1120"/>
                  </a:cubicBezTo>
                  <a:cubicBezTo>
                    <a:pt x="138" y="1108"/>
                    <a:pt x="122" y="1102"/>
                    <a:pt x="106" y="1102"/>
                  </a:cubicBezTo>
                  <a:cubicBezTo>
                    <a:pt x="46" y="1102"/>
                    <a:pt x="0" y="1182"/>
                    <a:pt x="0" y="1239"/>
                  </a:cubicBezTo>
                  <a:cubicBezTo>
                    <a:pt x="0" y="1275"/>
                    <a:pt x="12" y="1298"/>
                    <a:pt x="24" y="1310"/>
                  </a:cubicBezTo>
                  <a:cubicBezTo>
                    <a:pt x="96" y="1417"/>
                    <a:pt x="262" y="1465"/>
                    <a:pt x="393" y="1465"/>
                  </a:cubicBezTo>
                  <a:lnTo>
                    <a:pt x="393" y="1525"/>
                  </a:lnTo>
                  <a:cubicBezTo>
                    <a:pt x="393" y="1548"/>
                    <a:pt x="429" y="1572"/>
                    <a:pt x="453" y="1572"/>
                  </a:cubicBezTo>
                  <a:cubicBezTo>
                    <a:pt x="488" y="1572"/>
                    <a:pt x="512" y="1548"/>
                    <a:pt x="512" y="1525"/>
                  </a:cubicBezTo>
                  <a:lnTo>
                    <a:pt x="512" y="1465"/>
                  </a:lnTo>
                  <a:cubicBezTo>
                    <a:pt x="715" y="1429"/>
                    <a:pt x="869" y="1298"/>
                    <a:pt x="869" y="1060"/>
                  </a:cubicBezTo>
                  <a:cubicBezTo>
                    <a:pt x="905" y="810"/>
                    <a:pt x="739" y="715"/>
                    <a:pt x="536" y="644"/>
                  </a:cubicBezTo>
                  <a:lnTo>
                    <a:pt x="536" y="298"/>
                  </a:lnTo>
                  <a:cubicBezTo>
                    <a:pt x="608" y="298"/>
                    <a:pt x="631" y="322"/>
                    <a:pt x="715" y="358"/>
                  </a:cubicBezTo>
                  <a:cubicBezTo>
                    <a:pt x="728" y="367"/>
                    <a:pt x="742" y="372"/>
                    <a:pt x="758" y="372"/>
                  </a:cubicBezTo>
                  <a:cubicBezTo>
                    <a:pt x="784" y="372"/>
                    <a:pt x="811" y="355"/>
                    <a:pt x="834" y="310"/>
                  </a:cubicBezTo>
                  <a:cubicBezTo>
                    <a:pt x="858" y="274"/>
                    <a:pt x="869" y="215"/>
                    <a:pt x="810" y="167"/>
                  </a:cubicBezTo>
                  <a:cubicBezTo>
                    <a:pt x="739" y="108"/>
                    <a:pt x="619" y="96"/>
                    <a:pt x="512" y="96"/>
                  </a:cubicBezTo>
                  <a:lnTo>
                    <a:pt x="512" y="48"/>
                  </a:lnTo>
                  <a:cubicBezTo>
                    <a:pt x="512" y="24"/>
                    <a:pt x="488" y="1"/>
                    <a:pt x="4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4"/>
            <p:cNvSpPr/>
            <p:nvPr/>
          </p:nvSpPr>
          <p:spPr>
            <a:xfrm>
              <a:off x="4670239" y="1657269"/>
              <a:ext cx="359679" cy="206163"/>
            </a:xfrm>
            <a:custGeom>
              <a:avLst/>
              <a:gdLst/>
              <a:ahLst/>
              <a:cxnLst/>
              <a:rect l="l" t="t" r="r" b="b"/>
              <a:pathLst>
                <a:path w="11300" h="6477" extrusionOk="0">
                  <a:moveTo>
                    <a:pt x="3590" y="1935"/>
                  </a:moveTo>
                  <a:cubicBezTo>
                    <a:pt x="3607" y="1935"/>
                    <a:pt x="3623" y="1948"/>
                    <a:pt x="3632" y="1975"/>
                  </a:cubicBezTo>
                  <a:cubicBezTo>
                    <a:pt x="3715" y="2129"/>
                    <a:pt x="4727" y="4832"/>
                    <a:pt x="4751" y="4939"/>
                  </a:cubicBezTo>
                  <a:cubicBezTo>
                    <a:pt x="4775" y="4951"/>
                    <a:pt x="4751" y="4975"/>
                    <a:pt x="4727" y="4987"/>
                  </a:cubicBezTo>
                  <a:lnTo>
                    <a:pt x="4013" y="5261"/>
                  </a:lnTo>
                  <a:cubicBezTo>
                    <a:pt x="3965" y="5130"/>
                    <a:pt x="2941" y="2403"/>
                    <a:pt x="2870" y="2213"/>
                  </a:cubicBezTo>
                  <a:lnTo>
                    <a:pt x="3572" y="1939"/>
                  </a:lnTo>
                  <a:cubicBezTo>
                    <a:pt x="3578" y="1936"/>
                    <a:pt x="3584" y="1935"/>
                    <a:pt x="3590" y="1935"/>
                  </a:cubicBezTo>
                  <a:close/>
                  <a:moveTo>
                    <a:pt x="2584" y="2308"/>
                  </a:moveTo>
                  <a:lnTo>
                    <a:pt x="3727" y="5368"/>
                  </a:lnTo>
                  <a:cubicBezTo>
                    <a:pt x="3180" y="5570"/>
                    <a:pt x="1810" y="6082"/>
                    <a:pt x="1584" y="6166"/>
                  </a:cubicBezTo>
                  <a:cubicBezTo>
                    <a:pt x="1577" y="6172"/>
                    <a:pt x="1569" y="6175"/>
                    <a:pt x="1560" y="6175"/>
                  </a:cubicBezTo>
                  <a:cubicBezTo>
                    <a:pt x="1537" y="6175"/>
                    <a:pt x="1509" y="6156"/>
                    <a:pt x="1501" y="6130"/>
                  </a:cubicBezTo>
                  <a:lnTo>
                    <a:pt x="394" y="3201"/>
                  </a:lnTo>
                  <a:cubicBezTo>
                    <a:pt x="382" y="3177"/>
                    <a:pt x="394" y="3130"/>
                    <a:pt x="441" y="3118"/>
                  </a:cubicBezTo>
                  <a:cubicBezTo>
                    <a:pt x="1144" y="2844"/>
                    <a:pt x="2096" y="2487"/>
                    <a:pt x="2584" y="2308"/>
                  </a:cubicBezTo>
                  <a:close/>
                  <a:moveTo>
                    <a:pt x="10358" y="1"/>
                  </a:moveTo>
                  <a:cubicBezTo>
                    <a:pt x="10108" y="1"/>
                    <a:pt x="9869" y="131"/>
                    <a:pt x="9692" y="308"/>
                  </a:cubicBezTo>
                  <a:lnTo>
                    <a:pt x="7966" y="1737"/>
                  </a:lnTo>
                  <a:cubicBezTo>
                    <a:pt x="7883" y="1522"/>
                    <a:pt x="7668" y="1308"/>
                    <a:pt x="7263" y="1308"/>
                  </a:cubicBezTo>
                  <a:cubicBezTo>
                    <a:pt x="6756" y="1308"/>
                    <a:pt x="6387" y="1304"/>
                    <a:pt x="6108" y="1304"/>
                  </a:cubicBezTo>
                  <a:cubicBezTo>
                    <a:pt x="5503" y="1304"/>
                    <a:pt x="5318" y="1321"/>
                    <a:pt x="5049" y="1427"/>
                  </a:cubicBezTo>
                  <a:lnTo>
                    <a:pt x="3953" y="1868"/>
                  </a:lnTo>
                  <a:lnTo>
                    <a:pt x="3930" y="1820"/>
                  </a:lnTo>
                  <a:cubicBezTo>
                    <a:pt x="3875" y="1675"/>
                    <a:pt x="3745" y="1592"/>
                    <a:pt x="3597" y="1592"/>
                  </a:cubicBezTo>
                  <a:cubicBezTo>
                    <a:pt x="3550" y="1592"/>
                    <a:pt x="3502" y="1600"/>
                    <a:pt x="3453" y="1618"/>
                  </a:cubicBezTo>
                  <a:lnTo>
                    <a:pt x="2620" y="1927"/>
                  </a:lnTo>
                  <a:cubicBezTo>
                    <a:pt x="2251" y="2058"/>
                    <a:pt x="1108" y="2510"/>
                    <a:pt x="298" y="2808"/>
                  </a:cubicBezTo>
                  <a:cubicBezTo>
                    <a:pt x="96" y="2880"/>
                    <a:pt x="1" y="3106"/>
                    <a:pt x="84" y="3308"/>
                  </a:cubicBezTo>
                  <a:lnTo>
                    <a:pt x="1179" y="6225"/>
                  </a:lnTo>
                  <a:cubicBezTo>
                    <a:pt x="1234" y="6389"/>
                    <a:pt x="1379" y="6476"/>
                    <a:pt x="1540" y="6476"/>
                  </a:cubicBezTo>
                  <a:cubicBezTo>
                    <a:pt x="1590" y="6476"/>
                    <a:pt x="1641" y="6468"/>
                    <a:pt x="1691" y="6451"/>
                  </a:cubicBezTo>
                  <a:cubicBezTo>
                    <a:pt x="1941" y="6368"/>
                    <a:pt x="3608" y="5725"/>
                    <a:pt x="3977" y="5594"/>
                  </a:cubicBezTo>
                  <a:lnTo>
                    <a:pt x="4858" y="5261"/>
                  </a:lnTo>
                  <a:cubicBezTo>
                    <a:pt x="5049" y="5189"/>
                    <a:pt x="5144" y="4975"/>
                    <a:pt x="5061" y="4785"/>
                  </a:cubicBezTo>
                  <a:lnTo>
                    <a:pt x="5049" y="4737"/>
                  </a:lnTo>
                  <a:cubicBezTo>
                    <a:pt x="5620" y="4499"/>
                    <a:pt x="5632" y="4475"/>
                    <a:pt x="6228" y="4475"/>
                  </a:cubicBezTo>
                  <a:cubicBezTo>
                    <a:pt x="6311" y="4475"/>
                    <a:pt x="6394" y="4404"/>
                    <a:pt x="6394" y="4308"/>
                  </a:cubicBezTo>
                  <a:cubicBezTo>
                    <a:pt x="6394" y="4225"/>
                    <a:pt x="6311" y="4142"/>
                    <a:pt x="6228" y="4142"/>
                  </a:cubicBezTo>
                  <a:cubicBezTo>
                    <a:pt x="5585" y="4142"/>
                    <a:pt x="5525" y="4189"/>
                    <a:pt x="4930" y="4439"/>
                  </a:cubicBezTo>
                  <a:lnTo>
                    <a:pt x="4073" y="2153"/>
                  </a:lnTo>
                  <a:lnTo>
                    <a:pt x="5168" y="1689"/>
                  </a:lnTo>
                  <a:cubicBezTo>
                    <a:pt x="5361" y="1615"/>
                    <a:pt x="5513" y="1601"/>
                    <a:pt x="5986" y="1601"/>
                  </a:cubicBezTo>
                  <a:cubicBezTo>
                    <a:pt x="6270" y="1601"/>
                    <a:pt x="6670" y="1606"/>
                    <a:pt x="7263" y="1606"/>
                  </a:cubicBezTo>
                  <a:cubicBezTo>
                    <a:pt x="7442" y="1606"/>
                    <a:pt x="7561" y="1665"/>
                    <a:pt x="7644" y="1784"/>
                  </a:cubicBezTo>
                  <a:cubicBezTo>
                    <a:pt x="7704" y="1868"/>
                    <a:pt x="7704" y="1963"/>
                    <a:pt x="7716" y="1987"/>
                  </a:cubicBezTo>
                  <a:cubicBezTo>
                    <a:pt x="7716" y="2046"/>
                    <a:pt x="7668" y="2344"/>
                    <a:pt x="7382" y="2391"/>
                  </a:cubicBezTo>
                  <a:cubicBezTo>
                    <a:pt x="6942" y="2463"/>
                    <a:pt x="5989" y="2594"/>
                    <a:pt x="5978" y="2594"/>
                  </a:cubicBezTo>
                  <a:cubicBezTo>
                    <a:pt x="5882" y="2606"/>
                    <a:pt x="5823" y="2689"/>
                    <a:pt x="5835" y="2772"/>
                  </a:cubicBezTo>
                  <a:cubicBezTo>
                    <a:pt x="5858" y="2844"/>
                    <a:pt x="5918" y="2903"/>
                    <a:pt x="6001" y="2903"/>
                  </a:cubicBezTo>
                  <a:lnTo>
                    <a:pt x="6037" y="2903"/>
                  </a:lnTo>
                  <a:cubicBezTo>
                    <a:pt x="6049" y="2903"/>
                    <a:pt x="7001" y="2772"/>
                    <a:pt x="7442" y="2701"/>
                  </a:cubicBezTo>
                  <a:cubicBezTo>
                    <a:pt x="7859" y="2630"/>
                    <a:pt x="8014" y="2284"/>
                    <a:pt x="8037" y="2046"/>
                  </a:cubicBezTo>
                  <a:lnTo>
                    <a:pt x="9919" y="498"/>
                  </a:lnTo>
                  <a:cubicBezTo>
                    <a:pt x="10039" y="385"/>
                    <a:pt x="10193" y="287"/>
                    <a:pt x="10356" y="287"/>
                  </a:cubicBezTo>
                  <a:cubicBezTo>
                    <a:pt x="10451" y="287"/>
                    <a:pt x="10549" y="320"/>
                    <a:pt x="10645" y="403"/>
                  </a:cubicBezTo>
                  <a:cubicBezTo>
                    <a:pt x="10942" y="701"/>
                    <a:pt x="10681" y="1058"/>
                    <a:pt x="10597" y="1141"/>
                  </a:cubicBezTo>
                  <a:cubicBezTo>
                    <a:pt x="10526" y="1213"/>
                    <a:pt x="8240" y="3677"/>
                    <a:pt x="8240" y="3677"/>
                  </a:cubicBezTo>
                  <a:cubicBezTo>
                    <a:pt x="7906" y="4070"/>
                    <a:pt x="7466" y="4130"/>
                    <a:pt x="7263" y="4130"/>
                  </a:cubicBezTo>
                  <a:lnTo>
                    <a:pt x="6966" y="4130"/>
                  </a:lnTo>
                  <a:cubicBezTo>
                    <a:pt x="6882" y="4130"/>
                    <a:pt x="6811" y="4201"/>
                    <a:pt x="6811" y="4296"/>
                  </a:cubicBezTo>
                  <a:cubicBezTo>
                    <a:pt x="6811" y="4380"/>
                    <a:pt x="6882" y="4463"/>
                    <a:pt x="6966" y="4463"/>
                  </a:cubicBezTo>
                  <a:lnTo>
                    <a:pt x="7287" y="4463"/>
                  </a:lnTo>
                  <a:cubicBezTo>
                    <a:pt x="7502" y="4439"/>
                    <a:pt x="8061" y="4368"/>
                    <a:pt x="8478" y="3892"/>
                  </a:cubicBezTo>
                  <a:lnTo>
                    <a:pt x="10835" y="1344"/>
                  </a:lnTo>
                  <a:cubicBezTo>
                    <a:pt x="11062" y="1153"/>
                    <a:pt x="11300" y="629"/>
                    <a:pt x="10871" y="213"/>
                  </a:cubicBezTo>
                  <a:cubicBezTo>
                    <a:pt x="10706" y="62"/>
                    <a:pt x="10530" y="1"/>
                    <a:pt x="10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" name="Google Shape;172;p34"/>
          <p:cNvSpPr txBox="1"/>
          <p:nvPr/>
        </p:nvSpPr>
        <p:spPr>
          <a:xfrm>
            <a:off x="500050" y="1030750"/>
            <a:ext cx="3459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chemeClr val="accent2"/>
                </a:solidFill>
                <a:latin typeface="Kanit"/>
                <a:ea typeface="Kanit"/>
                <a:cs typeface="Kanit"/>
                <a:sym typeface="Kanit"/>
              </a:rPr>
              <a:t>Traditionally</a:t>
            </a:r>
            <a:endParaRPr sz="2100" b="1">
              <a:solidFill>
                <a:schemeClr val="accent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73" name="Google Shape;173;p34"/>
          <p:cNvSpPr txBox="1"/>
          <p:nvPr/>
        </p:nvSpPr>
        <p:spPr>
          <a:xfrm>
            <a:off x="4153575" y="1030750"/>
            <a:ext cx="3694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chemeClr val="accent2"/>
                </a:solidFill>
                <a:latin typeface="Kanit"/>
                <a:ea typeface="Kanit"/>
                <a:cs typeface="Kanit"/>
                <a:sym typeface="Kanit"/>
              </a:rPr>
              <a:t>Motivational Interviewing</a:t>
            </a:r>
            <a:endParaRPr sz="2100" b="1">
              <a:solidFill>
                <a:schemeClr val="accent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74" name="Google Shape;174;p34"/>
          <p:cNvSpPr txBox="1"/>
          <p:nvPr/>
        </p:nvSpPr>
        <p:spPr>
          <a:xfrm>
            <a:off x="949100" y="1704300"/>
            <a:ext cx="30921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Invoke information (plea, persuade)​</a:t>
            </a:r>
            <a:endParaRPr sz="20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Logical persuasion​</a:t>
            </a:r>
            <a:endParaRPr sz="20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Tell what to do​</a:t>
            </a:r>
            <a:endParaRPr sz="20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Tell why to do it​</a:t>
            </a:r>
            <a:endParaRPr sz="20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75" name="Google Shape;175;p34"/>
          <p:cNvSpPr txBox="1"/>
          <p:nvPr/>
        </p:nvSpPr>
        <p:spPr>
          <a:xfrm>
            <a:off x="4500675" y="1704300"/>
            <a:ext cx="30000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Evoke information (draw-out)​</a:t>
            </a:r>
            <a:endParaRPr sz="20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Support Positive-Talk​</a:t>
            </a:r>
            <a:endParaRPr sz="20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Open-Ended Questions</a:t>
            </a:r>
            <a:endParaRPr sz="20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Kanit"/>
              <a:buChar char="●"/>
            </a:pPr>
            <a:r>
              <a:rPr lang="en-GB" sz="20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Reflections </a:t>
            </a:r>
            <a:endParaRPr sz="20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>
            <a:spLocks noGrp="1"/>
          </p:cNvSpPr>
          <p:nvPr>
            <p:ph type="title"/>
          </p:nvPr>
        </p:nvSpPr>
        <p:spPr>
          <a:xfrm>
            <a:off x="51025" y="139900"/>
            <a:ext cx="8541900" cy="7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</a:rPr>
              <a:t>Ethical Considerations</a:t>
            </a:r>
            <a:r>
              <a:rPr lang="en-GB"/>
              <a:t> in Legal Practice</a:t>
            </a:r>
            <a:endParaRPr/>
          </a:p>
        </p:txBody>
      </p:sp>
      <p:grpSp>
        <p:nvGrpSpPr>
          <p:cNvPr id="181" name="Google Shape;181;p35"/>
          <p:cNvGrpSpPr/>
          <p:nvPr/>
        </p:nvGrpSpPr>
        <p:grpSpPr>
          <a:xfrm>
            <a:off x="2868216" y="3032287"/>
            <a:ext cx="359679" cy="321833"/>
            <a:chOff x="4670239" y="1541599"/>
            <a:chExt cx="359679" cy="321833"/>
          </a:xfrm>
        </p:grpSpPr>
        <p:sp>
          <p:nvSpPr>
            <p:cNvPr id="182" name="Google Shape;182;p35"/>
            <p:cNvSpPr/>
            <p:nvPr/>
          </p:nvSpPr>
          <p:spPr>
            <a:xfrm>
              <a:off x="4818790" y="1606787"/>
              <a:ext cx="28838" cy="49687"/>
            </a:xfrm>
            <a:custGeom>
              <a:avLst/>
              <a:gdLst/>
              <a:ahLst/>
              <a:cxnLst/>
              <a:rect l="l" t="t" r="r" b="b"/>
              <a:pathLst>
                <a:path w="906" h="1561" extrusionOk="0">
                  <a:moveTo>
                    <a:pt x="429" y="298"/>
                  </a:moveTo>
                  <a:lnTo>
                    <a:pt x="429" y="584"/>
                  </a:lnTo>
                  <a:cubicBezTo>
                    <a:pt x="310" y="537"/>
                    <a:pt x="287" y="489"/>
                    <a:pt x="287" y="429"/>
                  </a:cubicBezTo>
                  <a:cubicBezTo>
                    <a:pt x="287" y="346"/>
                    <a:pt x="358" y="310"/>
                    <a:pt x="429" y="298"/>
                  </a:cubicBezTo>
                  <a:close/>
                  <a:moveTo>
                    <a:pt x="537" y="882"/>
                  </a:moveTo>
                  <a:cubicBezTo>
                    <a:pt x="656" y="929"/>
                    <a:pt x="680" y="989"/>
                    <a:pt x="680" y="1060"/>
                  </a:cubicBezTo>
                  <a:cubicBezTo>
                    <a:pt x="680" y="1132"/>
                    <a:pt x="620" y="1191"/>
                    <a:pt x="537" y="1203"/>
                  </a:cubicBezTo>
                  <a:lnTo>
                    <a:pt x="537" y="882"/>
                  </a:lnTo>
                  <a:close/>
                  <a:moveTo>
                    <a:pt x="477" y="1"/>
                  </a:moveTo>
                  <a:cubicBezTo>
                    <a:pt x="441" y="1"/>
                    <a:pt x="418" y="13"/>
                    <a:pt x="418" y="48"/>
                  </a:cubicBezTo>
                  <a:lnTo>
                    <a:pt x="418" y="108"/>
                  </a:lnTo>
                  <a:cubicBezTo>
                    <a:pt x="191" y="132"/>
                    <a:pt x="48" y="251"/>
                    <a:pt x="48" y="477"/>
                  </a:cubicBezTo>
                  <a:cubicBezTo>
                    <a:pt x="48" y="715"/>
                    <a:pt x="227" y="787"/>
                    <a:pt x="418" y="870"/>
                  </a:cubicBezTo>
                  <a:lnTo>
                    <a:pt x="418" y="1239"/>
                  </a:lnTo>
                  <a:cubicBezTo>
                    <a:pt x="310" y="1215"/>
                    <a:pt x="263" y="1191"/>
                    <a:pt x="179" y="1120"/>
                  </a:cubicBezTo>
                  <a:cubicBezTo>
                    <a:pt x="159" y="1104"/>
                    <a:pt x="138" y="1096"/>
                    <a:pt x="118" y="1096"/>
                  </a:cubicBezTo>
                  <a:cubicBezTo>
                    <a:pt x="93" y="1096"/>
                    <a:pt x="69" y="1110"/>
                    <a:pt x="48" y="1144"/>
                  </a:cubicBezTo>
                  <a:cubicBezTo>
                    <a:pt x="1" y="1203"/>
                    <a:pt x="1" y="1263"/>
                    <a:pt x="48" y="1310"/>
                  </a:cubicBezTo>
                  <a:cubicBezTo>
                    <a:pt x="120" y="1418"/>
                    <a:pt x="287" y="1465"/>
                    <a:pt x="418" y="1465"/>
                  </a:cubicBezTo>
                  <a:lnTo>
                    <a:pt x="418" y="1513"/>
                  </a:lnTo>
                  <a:cubicBezTo>
                    <a:pt x="418" y="1549"/>
                    <a:pt x="441" y="1560"/>
                    <a:pt x="477" y="1560"/>
                  </a:cubicBezTo>
                  <a:cubicBezTo>
                    <a:pt x="501" y="1560"/>
                    <a:pt x="537" y="1549"/>
                    <a:pt x="537" y="1513"/>
                  </a:cubicBezTo>
                  <a:lnTo>
                    <a:pt x="537" y="1429"/>
                  </a:lnTo>
                  <a:cubicBezTo>
                    <a:pt x="727" y="1406"/>
                    <a:pt x="894" y="1263"/>
                    <a:pt x="894" y="1025"/>
                  </a:cubicBezTo>
                  <a:cubicBezTo>
                    <a:pt x="906" y="787"/>
                    <a:pt x="763" y="703"/>
                    <a:pt x="549" y="632"/>
                  </a:cubicBezTo>
                  <a:lnTo>
                    <a:pt x="549" y="286"/>
                  </a:lnTo>
                  <a:cubicBezTo>
                    <a:pt x="596" y="286"/>
                    <a:pt x="644" y="298"/>
                    <a:pt x="680" y="334"/>
                  </a:cubicBezTo>
                  <a:cubicBezTo>
                    <a:pt x="707" y="341"/>
                    <a:pt x="738" y="363"/>
                    <a:pt x="771" y="363"/>
                  </a:cubicBezTo>
                  <a:cubicBezTo>
                    <a:pt x="795" y="363"/>
                    <a:pt x="821" y="351"/>
                    <a:pt x="846" y="310"/>
                  </a:cubicBezTo>
                  <a:cubicBezTo>
                    <a:pt x="882" y="275"/>
                    <a:pt x="894" y="215"/>
                    <a:pt x="834" y="167"/>
                  </a:cubicBezTo>
                  <a:cubicBezTo>
                    <a:pt x="763" y="108"/>
                    <a:pt x="644" y="96"/>
                    <a:pt x="537" y="96"/>
                  </a:cubicBezTo>
                  <a:lnTo>
                    <a:pt x="537" y="48"/>
                  </a:lnTo>
                  <a:cubicBezTo>
                    <a:pt x="537" y="13"/>
                    <a:pt x="501" y="1"/>
                    <a:pt x="4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5"/>
            <p:cNvSpPr/>
            <p:nvPr/>
          </p:nvSpPr>
          <p:spPr>
            <a:xfrm>
              <a:off x="4875256" y="1557896"/>
              <a:ext cx="82281" cy="82663"/>
            </a:xfrm>
            <a:custGeom>
              <a:avLst/>
              <a:gdLst/>
              <a:ahLst/>
              <a:cxnLst/>
              <a:rect l="l" t="t" r="r" b="b"/>
              <a:pathLst>
                <a:path w="2585" h="2597" extrusionOk="0">
                  <a:moveTo>
                    <a:pt x="1287" y="310"/>
                  </a:moveTo>
                  <a:cubicBezTo>
                    <a:pt x="1823" y="310"/>
                    <a:pt x="2275" y="751"/>
                    <a:pt x="2275" y="1299"/>
                  </a:cubicBezTo>
                  <a:cubicBezTo>
                    <a:pt x="2263" y="1834"/>
                    <a:pt x="1823" y="2275"/>
                    <a:pt x="1287" y="2275"/>
                  </a:cubicBezTo>
                  <a:cubicBezTo>
                    <a:pt x="751" y="2275"/>
                    <a:pt x="310" y="1846"/>
                    <a:pt x="310" y="1299"/>
                  </a:cubicBezTo>
                  <a:cubicBezTo>
                    <a:pt x="310" y="763"/>
                    <a:pt x="739" y="310"/>
                    <a:pt x="1287" y="310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99"/>
                  </a:cubicBezTo>
                  <a:cubicBezTo>
                    <a:pt x="1" y="2013"/>
                    <a:pt x="572" y="2596"/>
                    <a:pt x="1287" y="2596"/>
                  </a:cubicBezTo>
                  <a:cubicBezTo>
                    <a:pt x="2001" y="2596"/>
                    <a:pt x="2585" y="2013"/>
                    <a:pt x="2585" y="1299"/>
                  </a:cubicBezTo>
                  <a:cubicBezTo>
                    <a:pt x="2585" y="584"/>
                    <a:pt x="2001" y="1"/>
                    <a:pt x="1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5"/>
            <p:cNvSpPr/>
            <p:nvPr/>
          </p:nvSpPr>
          <p:spPr>
            <a:xfrm>
              <a:off x="4775215" y="1541599"/>
              <a:ext cx="199001" cy="147850"/>
            </a:xfrm>
            <a:custGeom>
              <a:avLst/>
              <a:gdLst/>
              <a:ahLst/>
              <a:cxnLst/>
              <a:rect l="l" t="t" r="r" b="b"/>
              <a:pathLst>
                <a:path w="6252" h="4645" extrusionOk="0">
                  <a:moveTo>
                    <a:pt x="1834" y="1811"/>
                  </a:moveTo>
                  <a:cubicBezTo>
                    <a:pt x="2168" y="1811"/>
                    <a:pt x="2465" y="1989"/>
                    <a:pt x="2644" y="2239"/>
                  </a:cubicBezTo>
                  <a:cubicBezTo>
                    <a:pt x="2680" y="2394"/>
                    <a:pt x="2739" y="2525"/>
                    <a:pt x="2799" y="2656"/>
                  </a:cubicBezTo>
                  <a:cubicBezTo>
                    <a:pt x="2799" y="2704"/>
                    <a:pt x="2811" y="2751"/>
                    <a:pt x="2811" y="2787"/>
                  </a:cubicBezTo>
                  <a:cubicBezTo>
                    <a:pt x="2811" y="3335"/>
                    <a:pt x="2382" y="3775"/>
                    <a:pt x="1834" y="3775"/>
                  </a:cubicBezTo>
                  <a:cubicBezTo>
                    <a:pt x="1298" y="3775"/>
                    <a:pt x="846" y="3347"/>
                    <a:pt x="846" y="2787"/>
                  </a:cubicBezTo>
                  <a:cubicBezTo>
                    <a:pt x="846" y="2251"/>
                    <a:pt x="1275" y="1811"/>
                    <a:pt x="1834" y="1811"/>
                  </a:cubicBezTo>
                  <a:close/>
                  <a:moveTo>
                    <a:pt x="1834" y="1263"/>
                  </a:moveTo>
                  <a:cubicBezTo>
                    <a:pt x="2108" y="1263"/>
                    <a:pt x="2382" y="1334"/>
                    <a:pt x="2620" y="1489"/>
                  </a:cubicBezTo>
                  <a:cubicBezTo>
                    <a:pt x="2608" y="1561"/>
                    <a:pt x="2608" y="1644"/>
                    <a:pt x="2584" y="1727"/>
                  </a:cubicBezTo>
                  <a:cubicBezTo>
                    <a:pt x="2382" y="1572"/>
                    <a:pt x="2108" y="1465"/>
                    <a:pt x="1822" y="1465"/>
                  </a:cubicBezTo>
                  <a:cubicBezTo>
                    <a:pt x="1120" y="1465"/>
                    <a:pt x="536" y="2049"/>
                    <a:pt x="536" y="2763"/>
                  </a:cubicBezTo>
                  <a:cubicBezTo>
                    <a:pt x="536" y="3477"/>
                    <a:pt x="1108" y="4061"/>
                    <a:pt x="1822" y="4061"/>
                  </a:cubicBezTo>
                  <a:cubicBezTo>
                    <a:pt x="2453" y="4061"/>
                    <a:pt x="2953" y="3632"/>
                    <a:pt x="3096" y="3049"/>
                  </a:cubicBezTo>
                  <a:cubicBezTo>
                    <a:pt x="3156" y="3108"/>
                    <a:pt x="3215" y="3156"/>
                    <a:pt x="3275" y="3216"/>
                  </a:cubicBezTo>
                  <a:cubicBezTo>
                    <a:pt x="3084" y="3870"/>
                    <a:pt x="2501" y="4299"/>
                    <a:pt x="1834" y="4299"/>
                  </a:cubicBezTo>
                  <a:cubicBezTo>
                    <a:pt x="1001" y="4299"/>
                    <a:pt x="310" y="3608"/>
                    <a:pt x="310" y="2775"/>
                  </a:cubicBezTo>
                  <a:cubicBezTo>
                    <a:pt x="310" y="1942"/>
                    <a:pt x="1001" y="1263"/>
                    <a:pt x="1834" y="1263"/>
                  </a:cubicBezTo>
                  <a:close/>
                  <a:moveTo>
                    <a:pt x="4430" y="1"/>
                  </a:moveTo>
                  <a:cubicBezTo>
                    <a:pt x="3644" y="1"/>
                    <a:pt x="2977" y="501"/>
                    <a:pt x="2703" y="1203"/>
                  </a:cubicBezTo>
                  <a:cubicBezTo>
                    <a:pt x="2441" y="1049"/>
                    <a:pt x="2144" y="977"/>
                    <a:pt x="1834" y="977"/>
                  </a:cubicBezTo>
                  <a:cubicBezTo>
                    <a:pt x="822" y="977"/>
                    <a:pt x="1" y="1799"/>
                    <a:pt x="1" y="2811"/>
                  </a:cubicBezTo>
                  <a:cubicBezTo>
                    <a:pt x="1" y="3823"/>
                    <a:pt x="822" y="4644"/>
                    <a:pt x="1834" y="4644"/>
                  </a:cubicBezTo>
                  <a:cubicBezTo>
                    <a:pt x="2608" y="4644"/>
                    <a:pt x="3287" y="4168"/>
                    <a:pt x="3561" y="3430"/>
                  </a:cubicBezTo>
                  <a:cubicBezTo>
                    <a:pt x="3811" y="3573"/>
                    <a:pt x="4108" y="3656"/>
                    <a:pt x="4430" y="3656"/>
                  </a:cubicBezTo>
                  <a:cubicBezTo>
                    <a:pt x="4846" y="3656"/>
                    <a:pt x="5251" y="3513"/>
                    <a:pt x="5585" y="3251"/>
                  </a:cubicBezTo>
                  <a:cubicBezTo>
                    <a:pt x="5894" y="3001"/>
                    <a:pt x="6132" y="2632"/>
                    <a:pt x="6216" y="2239"/>
                  </a:cubicBezTo>
                  <a:cubicBezTo>
                    <a:pt x="6228" y="2144"/>
                    <a:pt x="6192" y="2049"/>
                    <a:pt x="6097" y="2037"/>
                  </a:cubicBezTo>
                  <a:cubicBezTo>
                    <a:pt x="6086" y="2035"/>
                    <a:pt x="6076" y="2035"/>
                    <a:pt x="6065" y="2035"/>
                  </a:cubicBezTo>
                  <a:cubicBezTo>
                    <a:pt x="5991" y="2035"/>
                    <a:pt x="5917" y="2072"/>
                    <a:pt x="5906" y="2156"/>
                  </a:cubicBezTo>
                  <a:cubicBezTo>
                    <a:pt x="5739" y="2835"/>
                    <a:pt x="5144" y="3335"/>
                    <a:pt x="4430" y="3335"/>
                  </a:cubicBezTo>
                  <a:cubicBezTo>
                    <a:pt x="3882" y="3335"/>
                    <a:pt x="3394" y="3037"/>
                    <a:pt x="3120" y="2561"/>
                  </a:cubicBezTo>
                  <a:cubicBezTo>
                    <a:pt x="3096" y="2406"/>
                    <a:pt x="3037" y="2263"/>
                    <a:pt x="2965" y="2120"/>
                  </a:cubicBezTo>
                  <a:cubicBezTo>
                    <a:pt x="2763" y="1191"/>
                    <a:pt x="3477" y="310"/>
                    <a:pt x="4430" y="310"/>
                  </a:cubicBezTo>
                  <a:cubicBezTo>
                    <a:pt x="5144" y="310"/>
                    <a:pt x="5739" y="787"/>
                    <a:pt x="5906" y="1489"/>
                  </a:cubicBezTo>
                  <a:cubicBezTo>
                    <a:pt x="5916" y="1560"/>
                    <a:pt x="5986" y="1613"/>
                    <a:pt x="6058" y="1613"/>
                  </a:cubicBezTo>
                  <a:cubicBezTo>
                    <a:pt x="6071" y="1613"/>
                    <a:pt x="6084" y="1612"/>
                    <a:pt x="6097" y="1608"/>
                  </a:cubicBezTo>
                  <a:cubicBezTo>
                    <a:pt x="6192" y="1584"/>
                    <a:pt x="6251" y="1501"/>
                    <a:pt x="6216" y="1406"/>
                  </a:cubicBezTo>
                  <a:cubicBezTo>
                    <a:pt x="6132" y="1013"/>
                    <a:pt x="5906" y="656"/>
                    <a:pt x="5585" y="394"/>
                  </a:cubicBezTo>
                  <a:cubicBezTo>
                    <a:pt x="5251" y="132"/>
                    <a:pt x="4846" y="1"/>
                    <a:pt x="44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5"/>
            <p:cNvSpPr/>
            <p:nvPr/>
          </p:nvSpPr>
          <p:spPr>
            <a:xfrm>
              <a:off x="4901803" y="1574957"/>
              <a:ext cx="28838" cy="50069"/>
            </a:xfrm>
            <a:custGeom>
              <a:avLst/>
              <a:gdLst/>
              <a:ahLst/>
              <a:cxnLst/>
              <a:rect l="l" t="t" r="r" b="b"/>
              <a:pathLst>
                <a:path w="906" h="1573" extrusionOk="0">
                  <a:moveTo>
                    <a:pt x="429" y="322"/>
                  </a:moveTo>
                  <a:lnTo>
                    <a:pt x="429" y="596"/>
                  </a:lnTo>
                  <a:cubicBezTo>
                    <a:pt x="310" y="548"/>
                    <a:pt x="274" y="513"/>
                    <a:pt x="274" y="453"/>
                  </a:cubicBezTo>
                  <a:cubicBezTo>
                    <a:pt x="274" y="358"/>
                    <a:pt x="358" y="334"/>
                    <a:pt x="429" y="322"/>
                  </a:cubicBezTo>
                  <a:close/>
                  <a:moveTo>
                    <a:pt x="512" y="894"/>
                  </a:moveTo>
                  <a:cubicBezTo>
                    <a:pt x="631" y="941"/>
                    <a:pt x="667" y="1001"/>
                    <a:pt x="667" y="1072"/>
                  </a:cubicBezTo>
                  <a:cubicBezTo>
                    <a:pt x="667" y="1167"/>
                    <a:pt x="608" y="1215"/>
                    <a:pt x="512" y="1227"/>
                  </a:cubicBezTo>
                  <a:lnTo>
                    <a:pt x="512" y="894"/>
                  </a:lnTo>
                  <a:close/>
                  <a:moveTo>
                    <a:pt x="453" y="1"/>
                  </a:moveTo>
                  <a:cubicBezTo>
                    <a:pt x="429" y="1"/>
                    <a:pt x="393" y="24"/>
                    <a:pt x="393" y="48"/>
                  </a:cubicBezTo>
                  <a:lnTo>
                    <a:pt x="393" y="108"/>
                  </a:lnTo>
                  <a:cubicBezTo>
                    <a:pt x="167" y="132"/>
                    <a:pt x="24" y="251"/>
                    <a:pt x="24" y="477"/>
                  </a:cubicBezTo>
                  <a:cubicBezTo>
                    <a:pt x="24" y="715"/>
                    <a:pt x="203" y="798"/>
                    <a:pt x="393" y="870"/>
                  </a:cubicBezTo>
                  <a:lnTo>
                    <a:pt x="393" y="1239"/>
                  </a:lnTo>
                  <a:cubicBezTo>
                    <a:pt x="286" y="1227"/>
                    <a:pt x="250" y="1179"/>
                    <a:pt x="155" y="1120"/>
                  </a:cubicBezTo>
                  <a:cubicBezTo>
                    <a:pt x="138" y="1108"/>
                    <a:pt x="122" y="1102"/>
                    <a:pt x="106" y="1102"/>
                  </a:cubicBezTo>
                  <a:cubicBezTo>
                    <a:pt x="46" y="1102"/>
                    <a:pt x="0" y="1182"/>
                    <a:pt x="0" y="1239"/>
                  </a:cubicBezTo>
                  <a:cubicBezTo>
                    <a:pt x="0" y="1275"/>
                    <a:pt x="12" y="1298"/>
                    <a:pt x="24" y="1310"/>
                  </a:cubicBezTo>
                  <a:cubicBezTo>
                    <a:pt x="96" y="1417"/>
                    <a:pt x="262" y="1465"/>
                    <a:pt x="393" y="1465"/>
                  </a:cubicBezTo>
                  <a:lnTo>
                    <a:pt x="393" y="1525"/>
                  </a:lnTo>
                  <a:cubicBezTo>
                    <a:pt x="393" y="1548"/>
                    <a:pt x="429" y="1572"/>
                    <a:pt x="453" y="1572"/>
                  </a:cubicBezTo>
                  <a:cubicBezTo>
                    <a:pt x="488" y="1572"/>
                    <a:pt x="512" y="1548"/>
                    <a:pt x="512" y="1525"/>
                  </a:cubicBezTo>
                  <a:lnTo>
                    <a:pt x="512" y="1465"/>
                  </a:lnTo>
                  <a:cubicBezTo>
                    <a:pt x="715" y="1429"/>
                    <a:pt x="869" y="1298"/>
                    <a:pt x="869" y="1060"/>
                  </a:cubicBezTo>
                  <a:cubicBezTo>
                    <a:pt x="905" y="810"/>
                    <a:pt x="739" y="715"/>
                    <a:pt x="536" y="644"/>
                  </a:cubicBezTo>
                  <a:lnTo>
                    <a:pt x="536" y="298"/>
                  </a:lnTo>
                  <a:cubicBezTo>
                    <a:pt x="608" y="298"/>
                    <a:pt x="631" y="322"/>
                    <a:pt x="715" y="358"/>
                  </a:cubicBezTo>
                  <a:cubicBezTo>
                    <a:pt x="728" y="367"/>
                    <a:pt x="742" y="372"/>
                    <a:pt x="758" y="372"/>
                  </a:cubicBezTo>
                  <a:cubicBezTo>
                    <a:pt x="784" y="372"/>
                    <a:pt x="811" y="355"/>
                    <a:pt x="834" y="310"/>
                  </a:cubicBezTo>
                  <a:cubicBezTo>
                    <a:pt x="858" y="274"/>
                    <a:pt x="869" y="215"/>
                    <a:pt x="810" y="167"/>
                  </a:cubicBezTo>
                  <a:cubicBezTo>
                    <a:pt x="739" y="108"/>
                    <a:pt x="619" y="96"/>
                    <a:pt x="512" y="96"/>
                  </a:cubicBezTo>
                  <a:lnTo>
                    <a:pt x="512" y="48"/>
                  </a:lnTo>
                  <a:cubicBezTo>
                    <a:pt x="512" y="24"/>
                    <a:pt x="488" y="1"/>
                    <a:pt x="4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5"/>
            <p:cNvSpPr/>
            <p:nvPr/>
          </p:nvSpPr>
          <p:spPr>
            <a:xfrm>
              <a:off x="4670239" y="1657269"/>
              <a:ext cx="359679" cy="206163"/>
            </a:xfrm>
            <a:custGeom>
              <a:avLst/>
              <a:gdLst/>
              <a:ahLst/>
              <a:cxnLst/>
              <a:rect l="l" t="t" r="r" b="b"/>
              <a:pathLst>
                <a:path w="11300" h="6477" extrusionOk="0">
                  <a:moveTo>
                    <a:pt x="3590" y="1935"/>
                  </a:moveTo>
                  <a:cubicBezTo>
                    <a:pt x="3607" y="1935"/>
                    <a:pt x="3623" y="1948"/>
                    <a:pt x="3632" y="1975"/>
                  </a:cubicBezTo>
                  <a:cubicBezTo>
                    <a:pt x="3715" y="2129"/>
                    <a:pt x="4727" y="4832"/>
                    <a:pt x="4751" y="4939"/>
                  </a:cubicBezTo>
                  <a:cubicBezTo>
                    <a:pt x="4775" y="4951"/>
                    <a:pt x="4751" y="4975"/>
                    <a:pt x="4727" y="4987"/>
                  </a:cubicBezTo>
                  <a:lnTo>
                    <a:pt x="4013" y="5261"/>
                  </a:lnTo>
                  <a:cubicBezTo>
                    <a:pt x="3965" y="5130"/>
                    <a:pt x="2941" y="2403"/>
                    <a:pt x="2870" y="2213"/>
                  </a:cubicBezTo>
                  <a:lnTo>
                    <a:pt x="3572" y="1939"/>
                  </a:lnTo>
                  <a:cubicBezTo>
                    <a:pt x="3578" y="1936"/>
                    <a:pt x="3584" y="1935"/>
                    <a:pt x="3590" y="1935"/>
                  </a:cubicBezTo>
                  <a:close/>
                  <a:moveTo>
                    <a:pt x="2584" y="2308"/>
                  </a:moveTo>
                  <a:lnTo>
                    <a:pt x="3727" y="5368"/>
                  </a:lnTo>
                  <a:cubicBezTo>
                    <a:pt x="3180" y="5570"/>
                    <a:pt x="1810" y="6082"/>
                    <a:pt x="1584" y="6166"/>
                  </a:cubicBezTo>
                  <a:cubicBezTo>
                    <a:pt x="1577" y="6172"/>
                    <a:pt x="1569" y="6175"/>
                    <a:pt x="1560" y="6175"/>
                  </a:cubicBezTo>
                  <a:cubicBezTo>
                    <a:pt x="1537" y="6175"/>
                    <a:pt x="1509" y="6156"/>
                    <a:pt x="1501" y="6130"/>
                  </a:cubicBezTo>
                  <a:lnTo>
                    <a:pt x="394" y="3201"/>
                  </a:lnTo>
                  <a:cubicBezTo>
                    <a:pt x="382" y="3177"/>
                    <a:pt x="394" y="3130"/>
                    <a:pt x="441" y="3118"/>
                  </a:cubicBezTo>
                  <a:cubicBezTo>
                    <a:pt x="1144" y="2844"/>
                    <a:pt x="2096" y="2487"/>
                    <a:pt x="2584" y="2308"/>
                  </a:cubicBezTo>
                  <a:close/>
                  <a:moveTo>
                    <a:pt x="10358" y="1"/>
                  </a:moveTo>
                  <a:cubicBezTo>
                    <a:pt x="10108" y="1"/>
                    <a:pt x="9869" y="131"/>
                    <a:pt x="9692" y="308"/>
                  </a:cubicBezTo>
                  <a:lnTo>
                    <a:pt x="7966" y="1737"/>
                  </a:lnTo>
                  <a:cubicBezTo>
                    <a:pt x="7883" y="1522"/>
                    <a:pt x="7668" y="1308"/>
                    <a:pt x="7263" y="1308"/>
                  </a:cubicBezTo>
                  <a:cubicBezTo>
                    <a:pt x="6756" y="1308"/>
                    <a:pt x="6387" y="1304"/>
                    <a:pt x="6108" y="1304"/>
                  </a:cubicBezTo>
                  <a:cubicBezTo>
                    <a:pt x="5503" y="1304"/>
                    <a:pt x="5318" y="1321"/>
                    <a:pt x="5049" y="1427"/>
                  </a:cubicBezTo>
                  <a:lnTo>
                    <a:pt x="3953" y="1868"/>
                  </a:lnTo>
                  <a:lnTo>
                    <a:pt x="3930" y="1820"/>
                  </a:lnTo>
                  <a:cubicBezTo>
                    <a:pt x="3875" y="1675"/>
                    <a:pt x="3745" y="1592"/>
                    <a:pt x="3597" y="1592"/>
                  </a:cubicBezTo>
                  <a:cubicBezTo>
                    <a:pt x="3550" y="1592"/>
                    <a:pt x="3502" y="1600"/>
                    <a:pt x="3453" y="1618"/>
                  </a:cubicBezTo>
                  <a:lnTo>
                    <a:pt x="2620" y="1927"/>
                  </a:lnTo>
                  <a:cubicBezTo>
                    <a:pt x="2251" y="2058"/>
                    <a:pt x="1108" y="2510"/>
                    <a:pt x="298" y="2808"/>
                  </a:cubicBezTo>
                  <a:cubicBezTo>
                    <a:pt x="96" y="2880"/>
                    <a:pt x="1" y="3106"/>
                    <a:pt x="84" y="3308"/>
                  </a:cubicBezTo>
                  <a:lnTo>
                    <a:pt x="1179" y="6225"/>
                  </a:lnTo>
                  <a:cubicBezTo>
                    <a:pt x="1234" y="6389"/>
                    <a:pt x="1379" y="6476"/>
                    <a:pt x="1540" y="6476"/>
                  </a:cubicBezTo>
                  <a:cubicBezTo>
                    <a:pt x="1590" y="6476"/>
                    <a:pt x="1641" y="6468"/>
                    <a:pt x="1691" y="6451"/>
                  </a:cubicBezTo>
                  <a:cubicBezTo>
                    <a:pt x="1941" y="6368"/>
                    <a:pt x="3608" y="5725"/>
                    <a:pt x="3977" y="5594"/>
                  </a:cubicBezTo>
                  <a:lnTo>
                    <a:pt x="4858" y="5261"/>
                  </a:lnTo>
                  <a:cubicBezTo>
                    <a:pt x="5049" y="5189"/>
                    <a:pt x="5144" y="4975"/>
                    <a:pt x="5061" y="4785"/>
                  </a:cubicBezTo>
                  <a:lnTo>
                    <a:pt x="5049" y="4737"/>
                  </a:lnTo>
                  <a:cubicBezTo>
                    <a:pt x="5620" y="4499"/>
                    <a:pt x="5632" y="4475"/>
                    <a:pt x="6228" y="4475"/>
                  </a:cubicBezTo>
                  <a:cubicBezTo>
                    <a:pt x="6311" y="4475"/>
                    <a:pt x="6394" y="4404"/>
                    <a:pt x="6394" y="4308"/>
                  </a:cubicBezTo>
                  <a:cubicBezTo>
                    <a:pt x="6394" y="4225"/>
                    <a:pt x="6311" y="4142"/>
                    <a:pt x="6228" y="4142"/>
                  </a:cubicBezTo>
                  <a:cubicBezTo>
                    <a:pt x="5585" y="4142"/>
                    <a:pt x="5525" y="4189"/>
                    <a:pt x="4930" y="4439"/>
                  </a:cubicBezTo>
                  <a:lnTo>
                    <a:pt x="4073" y="2153"/>
                  </a:lnTo>
                  <a:lnTo>
                    <a:pt x="5168" y="1689"/>
                  </a:lnTo>
                  <a:cubicBezTo>
                    <a:pt x="5361" y="1615"/>
                    <a:pt x="5513" y="1601"/>
                    <a:pt x="5986" y="1601"/>
                  </a:cubicBezTo>
                  <a:cubicBezTo>
                    <a:pt x="6270" y="1601"/>
                    <a:pt x="6670" y="1606"/>
                    <a:pt x="7263" y="1606"/>
                  </a:cubicBezTo>
                  <a:cubicBezTo>
                    <a:pt x="7442" y="1606"/>
                    <a:pt x="7561" y="1665"/>
                    <a:pt x="7644" y="1784"/>
                  </a:cubicBezTo>
                  <a:cubicBezTo>
                    <a:pt x="7704" y="1868"/>
                    <a:pt x="7704" y="1963"/>
                    <a:pt x="7716" y="1987"/>
                  </a:cubicBezTo>
                  <a:cubicBezTo>
                    <a:pt x="7716" y="2046"/>
                    <a:pt x="7668" y="2344"/>
                    <a:pt x="7382" y="2391"/>
                  </a:cubicBezTo>
                  <a:cubicBezTo>
                    <a:pt x="6942" y="2463"/>
                    <a:pt x="5989" y="2594"/>
                    <a:pt x="5978" y="2594"/>
                  </a:cubicBezTo>
                  <a:cubicBezTo>
                    <a:pt x="5882" y="2606"/>
                    <a:pt x="5823" y="2689"/>
                    <a:pt x="5835" y="2772"/>
                  </a:cubicBezTo>
                  <a:cubicBezTo>
                    <a:pt x="5858" y="2844"/>
                    <a:pt x="5918" y="2903"/>
                    <a:pt x="6001" y="2903"/>
                  </a:cubicBezTo>
                  <a:lnTo>
                    <a:pt x="6037" y="2903"/>
                  </a:lnTo>
                  <a:cubicBezTo>
                    <a:pt x="6049" y="2903"/>
                    <a:pt x="7001" y="2772"/>
                    <a:pt x="7442" y="2701"/>
                  </a:cubicBezTo>
                  <a:cubicBezTo>
                    <a:pt x="7859" y="2630"/>
                    <a:pt x="8014" y="2284"/>
                    <a:pt x="8037" y="2046"/>
                  </a:cubicBezTo>
                  <a:lnTo>
                    <a:pt x="9919" y="498"/>
                  </a:lnTo>
                  <a:cubicBezTo>
                    <a:pt x="10039" y="385"/>
                    <a:pt x="10193" y="287"/>
                    <a:pt x="10356" y="287"/>
                  </a:cubicBezTo>
                  <a:cubicBezTo>
                    <a:pt x="10451" y="287"/>
                    <a:pt x="10549" y="320"/>
                    <a:pt x="10645" y="403"/>
                  </a:cubicBezTo>
                  <a:cubicBezTo>
                    <a:pt x="10942" y="701"/>
                    <a:pt x="10681" y="1058"/>
                    <a:pt x="10597" y="1141"/>
                  </a:cubicBezTo>
                  <a:cubicBezTo>
                    <a:pt x="10526" y="1213"/>
                    <a:pt x="8240" y="3677"/>
                    <a:pt x="8240" y="3677"/>
                  </a:cubicBezTo>
                  <a:cubicBezTo>
                    <a:pt x="7906" y="4070"/>
                    <a:pt x="7466" y="4130"/>
                    <a:pt x="7263" y="4130"/>
                  </a:cubicBezTo>
                  <a:lnTo>
                    <a:pt x="6966" y="4130"/>
                  </a:lnTo>
                  <a:cubicBezTo>
                    <a:pt x="6882" y="4130"/>
                    <a:pt x="6811" y="4201"/>
                    <a:pt x="6811" y="4296"/>
                  </a:cubicBezTo>
                  <a:cubicBezTo>
                    <a:pt x="6811" y="4380"/>
                    <a:pt x="6882" y="4463"/>
                    <a:pt x="6966" y="4463"/>
                  </a:cubicBezTo>
                  <a:lnTo>
                    <a:pt x="7287" y="4463"/>
                  </a:lnTo>
                  <a:cubicBezTo>
                    <a:pt x="7502" y="4439"/>
                    <a:pt x="8061" y="4368"/>
                    <a:pt x="8478" y="3892"/>
                  </a:cubicBezTo>
                  <a:lnTo>
                    <a:pt x="10835" y="1344"/>
                  </a:lnTo>
                  <a:cubicBezTo>
                    <a:pt x="11062" y="1153"/>
                    <a:pt x="11300" y="629"/>
                    <a:pt x="10871" y="213"/>
                  </a:cubicBezTo>
                  <a:cubicBezTo>
                    <a:pt x="10706" y="62"/>
                    <a:pt x="10530" y="1"/>
                    <a:pt x="10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87;p35"/>
          <p:cNvSpPr txBox="1"/>
          <p:nvPr/>
        </p:nvSpPr>
        <p:spPr>
          <a:xfrm>
            <a:off x="4153575" y="1030750"/>
            <a:ext cx="3694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accent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88" name="Google Shape;188;p35"/>
          <p:cNvSpPr txBox="1"/>
          <p:nvPr/>
        </p:nvSpPr>
        <p:spPr>
          <a:xfrm>
            <a:off x="4500675" y="17043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89" name="Google Shape;189;p35"/>
          <p:cNvSpPr txBox="1"/>
          <p:nvPr/>
        </p:nvSpPr>
        <p:spPr>
          <a:xfrm>
            <a:off x="847050" y="1418550"/>
            <a:ext cx="72153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We don’t want to guide the witness</a:t>
            </a:r>
            <a:endParaRPr sz="18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anit"/>
              <a:buChar char="○"/>
            </a:pPr>
            <a:r>
              <a:rPr lang="en-GB" sz="18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Be careful not to put words in the client’s mouth </a:t>
            </a:r>
            <a:endParaRPr sz="18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Let the client tell their story</a:t>
            </a:r>
            <a:endParaRPr sz="18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anit"/>
              <a:buChar char="○"/>
            </a:pPr>
            <a:r>
              <a:rPr lang="en-GB" sz="18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Be affirming</a:t>
            </a:r>
            <a:endParaRPr sz="18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anit"/>
              <a:buChar char="○"/>
            </a:pPr>
            <a:r>
              <a:rPr lang="en-GB" sz="18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Ask Furthering Questions </a:t>
            </a:r>
            <a:endParaRPr sz="18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ABA Guidelines:</a:t>
            </a:r>
            <a:endParaRPr sz="18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anit"/>
              <a:buChar char="○"/>
            </a:pPr>
            <a:r>
              <a:rPr lang="en-GB" sz="1800">
                <a:solidFill>
                  <a:schemeClr val="accent5"/>
                </a:solidFill>
                <a:latin typeface="Kanit"/>
                <a:ea typeface="Kanit"/>
                <a:cs typeface="Kanit"/>
                <a:sym typeface="Kanit"/>
              </a:rPr>
              <a:t>“Lawyers generally may not ask leading questions of their own witnesses. Leading questions are questions that suggest the answers desired, in effect prompting the witness”</a:t>
            </a:r>
            <a:endParaRPr sz="1800">
              <a:solidFill>
                <a:schemeClr val="accent5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6"/>
          <p:cNvSpPr txBox="1"/>
          <p:nvPr/>
        </p:nvSpPr>
        <p:spPr>
          <a:xfrm>
            <a:off x="438825" y="326575"/>
            <a:ext cx="6276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accent2"/>
                </a:solidFill>
                <a:latin typeface="Kanit"/>
                <a:ea typeface="Kanit"/>
                <a:cs typeface="Kanit"/>
                <a:sym typeface="Kanit"/>
              </a:rPr>
              <a:t>Motivational Interviewing </a:t>
            </a:r>
            <a:r>
              <a:rPr lang="en-GB" sz="2800" b="1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Strategies</a:t>
            </a:r>
            <a:endParaRPr sz="2800" b="1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95" name="Google Shape;195;p36"/>
          <p:cNvSpPr txBox="1"/>
          <p:nvPr/>
        </p:nvSpPr>
        <p:spPr>
          <a:xfrm>
            <a:off x="551100" y="1275675"/>
            <a:ext cx="54597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Active Listening</a:t>
            </a:r>
            <a:endParaRPr sz="18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Char char="○"/>
            </a:pPr>
            <a:r>
              <a:rPr lang="en-GB" sz="18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Reflecting, Summarizing, Furthering</a:t>
            </a:r>
            <a:endParaRPr sz="18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Be Affirming and Accepting, Express Empathy</a:t>
            </a:r>
            <a:endParaRPr sz="18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Ask open-ended questions about the client’s concerns, feelings, plans, and be affirming with responses </a:t>
            </a:r>
            <a:endParaRPr sz="18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Selectively reinforce the client’s own self-motivational statements</a:t>
            </a:r>
            <a:endParaRPr sz="18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Kanit"/>
              <a:buChar char="●"/>
            </a:pPr>
            <a:r>
              <a:rPr lang="en-GB" sz="1800">
                <a:solidFill>
                  <a:schemeClr val="accent1"/>
                </a:solidFill>
                <a:latin typeface="Kanit"/>
                <a:ea typeface="Kanit"/>
                <a:cs typeface="Kanit"/>
                <a:sym typeface="Kanit"/>
              </a:rPr>
              <a:t>Use body-language that shows you are engaged and fully listening to the client’s story  </a:t>
            </a:r>
            <a:endParaRPr sz="1800">
              <a:solidFill>
                <a:schemeClr val="accent1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7"/>
          <p:cNvSpPr txBox="1">
            <a:spLocks noGrp="1"/>
          </p:cNvSpPr>
          <p:nvPr>
            <p:ph type="title"/>
          </p:nvPr>
        </p:nvSpPr>
        <p:spPr>
          <a:xfrm>
            <a:off x="1897050" y="3393521"/>
            <a:ext cx="53499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accent2"/>
                </a:solidFill>
              </a:rPr>
              <a:t>—William R. Miller, Motivational Interviewing: Helping People Change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01" name="Google Shape;201;p37"/>
          <p:cNvSpPr txBox="1">
            <a:spLocks noGrp="1"/>
          </p:cNvSpPr>
          <p:nvPr>
            <p:ph type="subTitle" idx="1"/>
          </p:nvPr>
        </p:nvSpPr>
        <p:spPr>
          <a:xfrm>
            <a:off x="2156250" y="1174150"/>
            <a:ext cx="4831500" cy="20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700"/>
              <a:t>“Motivational interviewing is a collaborative conversation style for strengthening a person’s own motivation and commitment to change.”</a:t>
            </a:r>
            <a:endParaRPr sz="2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>
            <a:spLocks noGrp="1"/>
          </p:cNvSpPr>
          <p:nvPr>
            <p:ph type="title"/>
          </p:nvPr>
        </p:nvSpPr>
        <p:spPr>
          <a:xfrm>
            <a:off x="688800" y="1731000"/>
            <a:ext cx="7766400" cy="128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700"/>
              <a:t>Questions</a:t>
            </a:r>
            <a:endParaRPr sz="8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body" idx="1"/>
          </p:nvPr>
        </p:nvSpPr>
        <p:spPr>
          <a:xfrm>
            <a:off x="1248439" y="874850"/>
            <a:ext cx="6278100" cy="28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</a:rPr>
              <a:t>Miller, W. R., &amp;amp; Rollnick, S. (2012). Motivational Interviewing: Helping </a:t>
            </a:r>
            <a:endParaRPr sz="1200">
              <a:solidFill>
                <a:schemeClr val="accent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</a:rPr>
              <a:t>People Change. New York: Guilford Publ.</a:t>
            </a:r>
            <a:endParaRPr sz="1200">
              <a:solidFill>
                <a:schemeClr val="accent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</a:rPr>
              <a:t>Steiker, L. H. (2016). Youth and substance use: Prevention, intervention, </a:t>
            </a:r>
            <a:endParaRPr sz="1200">
              <a:solidFill>
                <a:schemeClr val="accent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</a:rPr>
              <a:t>and recovery. Chicago, IL: Lyceum Books.</a:t>
            </a:r>
            <a:endParaRPr sz="1200">
              <a:solidFill>
                <a:schemeClr val="accent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</a:rPr>
              <a:t>ABA Motivational Interviewing: </a:t>
            </a: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hlink"/>
                </a:solidFill>
                <a:hlinkClick r:id="rId3"/>
              </a:rPr>
              <a:t>https://www.americanbar.org/groups/public_interest/child_law/resources/child_law_practiceonline/child_law_practice/vol-36/may-june-2017/motivational-interviewing--counseling-clients-in-challenging-con/</a:t>
            </a: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</a:rPr>
              <a:t>ABA Leading Witnesses (How Courts Work):</a:t>
            </a: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hlink"/>
                </a:solidFill>
                <a:hlinkClick r:id="rId4"/>
              </a:rPr>
              <a:t>https://www.americanbar.org/groups/public_education/resources/law_related_education_network/how_courts_work/directexam/#:~:text=The%20questions%20they%20ask%20of,both%20direct%20and%20circumstantial%20evidence.&amp;text=Lawyers%20generally%20may%20not%20ask,in%20effect%20prompting%20the%20witness</a:t>
            </a:r>
            <a:r>
              <a:rPr lang="en-GB" sz="1200">
                <a:solidFill>
                  <a:schemeClr val="accent1"/>
                </a:solidFill>
              </a:rPr>
              <a:t>.</a:t>
            </a: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</a:rPr>
              <a:t>https://socialworkpodcast.blogspot.com/2009/10/prochaska-and-diclementes-stages-of.html</a:t>
            </a: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</p:txBody>
      </p:sp>
      <p:sp>
        <p:nvSpPr>
          <p:cNvPr id="212" name="Google Shape;212;p39"/>
          <p:cNvSpPr txBox="1">
            <a:spLocks noGrp="1"/>
          </p:cNvSpPr>
          <p:nvPr>
            <p:ph type="title"/>
          </p:nvPr>
        </p:nvSpPr>
        <p:spPr>
          <a:xfrm>
            <a:off x="1248450" y="383800"/>
            <a:ext cx="6647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References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nter Watercolor Campaig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2E63"/>
      </a:accent1>
      <a:accent2>
        <a:srgbClr val="52377D"/>
      </a:accent2>
      <a:accent3>
        <a:srgbClr val="312521"/>
      </a:accent3>
      <a:accent4>
        <a:srgbClr val="F9FBE3"/>
      </a:accent4>
      <a:accent5>
        <a:srgbClr val="282E63"/>
      </a:accent5>
      <a:accent6>
        <a:srgbClr val="F9FBE3"/>
      </a:accent6>
      <a:hlink>
        <a:srgbClr val="52377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18632640CAE844B1CF886717138560" ma:contentTypeVersion="12" ma:contentTypeDescription="Create a new document." ma:contentTypeScope="" ma:versionID="9be79c208d1957abbb09105d060de57d">
  <xsd:schema xmlns:xsd="http://www.w3.org/2001/XMLSchema" xmlns:xs="http://www.w3.org/2001/XMLSchema" xmlns:p="http://schemas.microsoft.com/office/2006/metadata/properties" xmlns:ns2="0d391643-40d7-43b9-b0dc-eb3b46bfa7bf" xmlns:ns3="5aa61025-15db-4844-a9db-51032577f54b" targetNamespace="http://schemas.microsoft.com/office/2006/metadata/properties" ma:root="true" ma:fieldsID="2d4908e7ce4453d193e5428d317e7b1b" ns2:_="" ns3:_="">
    <xsd:import namespace="0d391643-40d7-43b9-b0dc-eb3b46bfa7bf"/>
    <xsd:import namespace="5aa61025-15db-4844-a9db-51032577f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91643-40d7-43b9-b0dc-eb3b46bfa7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a61025-15db-4844-a9db-51032577f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C7E5B9-873C-4109-8776-0DC9FA4E7C08}"/>
</file>

<file path=customXml/itemProps2.xml><?xml version="1.0" encoding="utf-8"?>
<ds:datastoreItem xmlns:ds="http://schemas.openxmlformats.org/officeDocument/2006/customXml" ds:itemID="{9A6C96CA-C95D-4411-806D-41B4B289BD0B}"/>
</file>

<file path=customXml/itemProps3.xml><?xml version="1.0" encoding="utf-8"?>
<ds:datastoreItem xmlns:ds="http://schemas.openxmlformats.org/officeDocument/2006/customXml" ds:itemID="{DE861A73-497E-45D2-850A-F8656A43B9A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Microsoft Macintosh PowerPoint</Application>
  <PresentationFormat>On-screen Show (16:9)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Kanit</vt:lpstr>
      <vt:lpstr>Pontano Sans</vt:lpstr>
      <vt:lpstr>Arial</vt:lpstr>
      <vt:lpstr>Winter Watercolor Campaign by Slidesgo</vt:lpstr>
      <vt:lpstr>Motivational Interviewing</vt:lpstr>
      <vt:lpstr>Motivational Interviewing is a directive, client-centered counseling style for eliciting behavior change by helping clients explore and resolve ambivalence.  </vt:lpstr>
      <vt:lpstr>Stages of Change </vt:lpstr>
      <vt:lpstr>Start Where The Client Is</vt:lpstr>
      <vt:lpstr>How is Motivational Interviewing Different?</vt:lpstr>
      <vt:lpstr>Ethical Considerations in Legal Practice</vt:lpstr>
      <vt:lpstr>PowerPoint Presentation</vt:lpstr>
      <vt:lpstr>—William R. Miller, Motivational Interviewing: Helping People Change</vt:lpstr>
      <vt:lpstr>Questions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Motivational Interviewing</dc:title>
  <cp:lastModifiedBy>Christina Franklin</cp:lastModifiedBy>
  <cp:revision>1</cp:revision>
  <dcterms:modified xsi:type="dcterms:W3CDTF">2021-04-28T19:04:12Z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0x0101009118632640CAE844B1CF886717138560</vt:lpwstr>
  </property>
</Properties>
</file>